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8" r:id="rId2"/>
    <p:sldId id="338" r:id="rId3"/>
    <p:sldId id="339" r:id="rId4"/>
    <p:sldId id="340" r:id="rId5"/>
    <p:sldId id="341" r:id="rId6"/>
    <p:sldId id="267" r:id="rId7"/>
    <p:sldId id="319" r:id="rId8"/>
    <p:sldId id="321" r:id="rId9"/>
    <p:sldId id="323" r:id="rId10"/>
    <p:sldId id="291" r:id="rId11"/>
    <p:sldId id="318" r:id="rId12"/>
    <p:sldId id="299" r:id="rId13"/>
    <p:sldId id="309" r:id="rId14"/>
    <p:sldId id="310" r:id="rId15"/>
    <p:sldId id="300" r:id="rId16"/>
    <p:sldId id="325" r:id="rId17"/>
    <p:sldId id="326" r:id="rId18"/>
    <p:sldId id="301" r:id="rId19"/>
    <p:sldId id="331" r:id="rId20"/>
    <p:sldId id="302" r:id="rId21"/>
    <p:sldId id="329" r:id="rId22"/>
    <p:sldId id="328" r:id="rId23"/>
    <p:sldId id="330" r:id="rId24"/>
    <p:sldId id="304" r:id="rId25"/>
    <p:sldId id="327" r:id="rId26"/>
    <p:sldId id="33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2A8"/>
    <a:srgbClr val="141B4A"/>
    <a:srgbClr val="000044"/>
    <a:srgbClr val="5C6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7"/>
    <p:restoredTop sz="96240"/>
  </p:normalViewPr>
  <p:slideViewPr>
    <p:cSldViewPr snapToGrid="0" snapToObjects="1">
      <p:cViewPr varScale="1">
        <p:scale>
          <a:sx n="62" d="100"/>
          <a:sy n="62" d="100"/>
        </p:scale>
        <p:origin x="1652" y="6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03"/>
    </p:cViewPr>
  </p:sorterViewPr>
  <p:notesViewPr>
    <p:cSldViewPr snapToGrid="0" snapToObjects="1">
      <p:cViewPr varScale="1">
        <p:scale>
          <a:sx n="153" d="100"/>
          <a:sy n="153" d="100"/>
        </p:scale>
        <p:origin x="59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2002510985562"/>
          <c:y val="5.1821143026354752E-2"/>
          <c:w val="0.76012241054613938"/>
          <c:h val="0.85371631625703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B2A8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14B2A8"/>
              </a:solidFill>
              <a:ln cap="rnd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12C-384B-9E2C-7B425D9D9AD5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68702</c:v>
                </c:pt>
                <c:pt idx="1">
                  <c:v>70428</c:v>
                </c:pt>
                <c:pt idx="2">
                  <c:v>75894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C-384B-9E2C-7B425D9D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52"/>
        <c:axId val="236197344"/>
        <c:axId val="49498992"/>
      </c:barChart>
      <c:catAx>
        <c:axId val="23619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state Light" panose="02000506030000020004" pitchFamily="2" charset="77"/>
                <a:ea typeface="+mn-ea"/>
                <a:cs typeface="+mn-cs"/>
              </a:defRPr>
            </a:pPr>
            <a:endParaRPr lang="en-US"/>
          </a:p>
        </c:txPr>
        <c:crossAx val="49498992"/>
        <c:crosses val="autoZero"/>
        <c:auto val="1"/>
        <c:lblAlgn val="ctr"/>
        <c:lblOffset val="100"/>
        <c:noMultiLvlLbl val="0"/>
      </c:catAx>
      <c:valAx>
        <c:axId val="49498992"/>
        <c:scaling>
          <c:orientation val="minMax"/>
          <c:max val="8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state Regular" panose="02000503020000020004" pitchFamily="2" charset="77"/>
                <a:ea typeface="+mn-ea"/>
                <a:cs typeface="+mn-cs"/>
              </a:defRPr>
            </a:pPr>
            <a:endParaRPr lang="en-US"/>
          </a:p>
        </c:txPr>
        <c:crossAx val="236197344"/>
        <c:crosses val="autoZero"/>
        <c:crossBetween val="between"/>
        <c:majorUnit val="5000"/>
        <c:minorUnit val="4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chemeClr val="bg1">
          <a:lumMod val="50000"/>
        </a:schemeClr>
      </a:solidFill>
      <a:prstDash val="sysDot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5A071-1415-4613-80E3-7C9F606EC7D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947B9-2055-44C9-8FCD-4503162511CF}">
      <dgm:prSet phldrT="[Text]"/>
      <dgm:spPr>
        <a:solidFill>
          <a:srgbClr val="14B2A8"/>
        </a:solidFill>
      </dgm:spPr>
      <dgm:t>
        <a:bodyPr/>
        <a:lstStyle/>
        <a:p>
          <a:r>
            <a:rPr lang="en-US" dirty="0">
              <a:latin typeface="Interstate Regular" panose="02000503020000020004" pitchFamily="2" charset="77"/>
            </a:rPr>
            <a:t>BCB2021</a:t>
          </a:r>
        </a:p>
      </dgm:t>
    </dgm:pt>
    <dgm:pt modelId="{9B88FE9F-B943-4EB1-B2DA-9EAC453165EC}" type="parTrans" cxnId="{5F3CD6B0-F273-4DE7-A304-F29FC3A2C771}">
      <dgm:prSet/>
      <dgm:spPr/>
      <dgm:t>
        <a:bodyPr/>
        <a:lstStyle/>
        <a:p>
          <a:endParaRPr lang="en-US"/>
        </a:p>
      </dgm:t>
    </dgm:pt>
    <dgm:pt modelId="{0ABFAFEA-9138-4FD0-AA70-462B204EC4DC}" type="sibTrans" cxnId="{5F3CD6B0-F273-4DE7-A304-F29FC3A2C771}">
      <dgm:prSet/>
      <dgm:spPr/>
      <dgm:t>
        <a:bodyPr/>
        <a:lstStyle/>
        <a:p>
          <a:endParaRPr lang="en-US"/>
        </a:p>
      </dgm:t>
    </dgm:pt>
    <dgm:pt modelId="{2BDC65F2-CC01-4E70-A250-8CFC077C6118}">
      <dgm:prSet phldrT="[Text]" custT="1"/>
      <dgm:spPr>
        <a:solidFill>
          <a:srgbClr val="14B2A8"/>
        </a:solidFill>
      </dgm:spPr>
      <dgm:t>
        <a:bodyPr/>
        <a:lstStyle/>
        <a:p>
          <a:r>
            <a:rPr lang="en-US" sz="2000" dirty="0">
              <a:latin typeface="Interstate Regular" panose="02000503020000020004" pitchFamily="2" charset="77"/>
            </a:rPr>
            <a:t>Patients</a:t>
          </a:r>
        </a:p>
      </dgm:t>
    </dgm:pt>
    <dgm:pt modelId="{E3500108-B1EF-44C5-BB3E-FCCBAA8E9A59}" type="parTrans" cxnId="{F2D09797-8E8A-4BB1-B72E-AC1457079E3D}">
      <dgm:prSet/>
      <dgm:spPr>
        <a:ln>
          <a:solidFill>
            <a:srgbClr val="141B4A"/>
          </a:solidFill>
        </a:ln>
      </dgm:spPr>
      <dgm:t>
        <a:bodyPr/>
        <a:lstStyle/>
        <a:p>
          <a:endParaRPr lang="en-US"/>
        </a:p>
      </dgm:t>
    </dgm:pt>
    <dgm:pt modelId="{44AE4B21-33F3-49E8-9104-6A483FC5598D}" type="sibTrans" cxnId="{F2D09797-8E8A-4BB1-B72E-AC1457079E3D}">
      <dgm:prSet/>
      <dgm:spPr/>
      <dgm:t>
        <a:bodyPr/>
        <a:lstStyle/>
        <a:p>
          <a:endParaRPr lang="en-US"/>
        </a:p>
      </dgm:t>
    </dgm:pt>
    <dgm:pt modelId="{87799B78-8BE7-4777-B2C4-FFE74680D3F0}">
      <dgm:prSet phldrT="[Text]" custT="1"/>
      <dgm:spPr>
        <a:solidFill>
          <a:srgbClr val="14B2A8"/>
        </a:solidFill>
      </dgm:spPr>
      <dgm:t>
        <a:bodyPr/>
        <a:lstStyle/>
        <a:p>
          <a:r>
            <a:rPr lang="en-GB" sz="2000" dirty="0">
              <a:latin typeface="Interstate Regular" panose="02000503020000020004" pitchFamily="2" charset="77"/>
            </a:rPr>
            <a:t>Experts</a:t>
          </a:r>
          <a:endParaRPr lang="en-US" sz="2000" dirty="0">
            <a:latin typeface="Interstate Regular" panose="02000503020000020004" pitchFamily="2" charset="77"/>
          </a:endParaRPr>
        </a:p>
      </dgm:t>
    </dgm:pt>
    <dgm:pt modelId="{51B34273-ACFD-4915-B1D7-02407926D40F}" type="parTrans" cxnId="{DA232F80-2EDE-4D85-9A9A-077942EAB5DC}">
      <dgm:prSet/>
      <dgm:spPr>
        <a:ln>
          <a:solidFill>
            <a:srgbClr val="141B4A"/>
          </a:solidFill>
        </a:ln>
      </dgm:spPr>
      <dgm:t>
        <a:bodyPr/>
        <a:lstStyle/>
        <a:p>
          <a:endParaRPr lang="en-US"/>
        </a:p>
      </dgm:t>
    </dgm:pt>
    <dgm:pt modelId="{4B8E0A8A-3B34-43D4-BDD9-974099F749DF}" type="sibTrans" cxnId="{DA232F80-2EDE-4D85-9A9A-077942EAB5DC}">
      <dgm:prSet/>
      <dgm:spPr/>
      <dgm:t>
        <a:bodyPr/>
        <a:lstStyle/>
        <a:p>
          <a:endParaRPr lang="en-US"/>
        </a:p>
      </dgm:t>
    </dgm:pt>
    <dgm:pt modelId="{223B37DE-ABD7-49EE-993C-48A13F827ECE}">
      <dgm:prSet phldrT="[Text]" custT="1"/>
      <dgm:spPr>
        <a:solidFill>
          <a:srgbClr val="14B2A8"/>
        </a:solidFill>
      </dgm:spPr>
      <dgm:t>
        <a:bodyPr/>
        <a:lstStyle/>
        <a:p>
          <a:r>
            <a:rPr lang="en-GB" sz="2000" dirty="0" err="1">
              <a:latin typeface="Interstate Regular" panose="02000503020000020004" pitchFamily="2" charset="77"/>
            </a:rPr>
            <a:t>Littérature</a:t>
          </a:r>
          <a:r>
            <a:rPr lang="en-GB" sz="2000" dirty="0">
              <a:latin typeface="Interstate Regular" panose="02000503020000020004" pitchFamily="2" charset="77"/>
            </a:rPr>
            <a:t> </a:t>
          </a:r>
          <a:r>
            <a:rPr lang="en-GB" sz="1800" dirty="0">
              <a:latin typeface="Interstate Regular" panose="02000503020000020004" pitchFamily="2" charset="77"/>
            </a:rPr>
            <a:t>(</a:t>
          </a:r>
          <a:r>
            <a:rPr lang="en-GB" sz="1800" dirty="0" err="1">
              <a:latin typeface="Interstate Regular" panose="02000503020000020004" pitchFamily="2" charset="77"/>
            </a:rPr>
            <a:t>internationale</a:t>
          </a:r>
          <a:r>
            <a:rPr lang="en-GB" sz="1800" dirty="0">
              <a:latin typeface="Interstate Regular" panose="02000503020000020004" pitchFamily="2" charset="77"/>
            </a:rPr>
            <a:t>)</a:t>
          </a:r>
          <a:endParaRPr lang="en-US" sz="2000" dirty="0">
            <a:latin typeface="Interstate Regular" panose="02000503020000020004" pitchFamily="2" charset="77"/>
          </a:endParaRPr>
        </a:p>
      </dgm:t>
    </dgm:pt>
    <dgm:pt modelId="{DEF7F9DC-A417-4F84-B8DB-96C352BB85D3}" type="parTrans" cxnId="{D4E08828-6D04-42C8-B7FF-7320CCCC1631}">
      <dgm:prSet/>
      <dgm:spPr>
        <a:ln>
          <a:solidFill>
            <a:srgbClr val="141B4A"/>
          </a:solidFill>
        </a:ln>
      </dgm:spPr>
      <dgm:t>
        <a:bodyPr/>
        <a:lstStyle/>
        <a:p>
          <a:endParaRPr lang="en-US"/>
        </a:p>
      </dgm:t>
    </dgm:pt>
    <dgm:pt modelId="{9FFB77D7-ACC6-40D0-AD3E-91B455FEAEDB}" type="sibTrans" cxnId="{D4E08828-6D04-42C8-B7FF-7320CCCC1631}">
      <dgm:prSet/>
      <dgm:spPr/>
      <dgm:t>
        <a:bodyPr/>
        <a:lstStyle/>
        <a:p>
          <a:endParaRPr lang="en-US"/>
        </a:p>
      </dgm:t>
    </dgm:pt>
    <dgm:pt modelId="{2C176F35-8F7E-4FB3-B855-15718F0B7D78}">
      <dgm:prSet phldrT="[Text]" custT="1"/>
      <dgm:spPr>
        <a:solidFill>
          <a:srgbClr val="14B2A8"/>
        </a:solidFill>
      </dgm:spPr>
      <dgm:t>
        <a:bodyPr/>
        <a:lstStyle/>
        <a:p>
          <a:r>
            <a:rPr lang="en-GB" sz="2000" b="0" dirty="0" err="1">
              <a:latin typeface="Interstate Regular" panose="02000503020000020004" pitchFamily="2" charset="77"/>
            </a:rPr>
            <a:t>Données</a:t>
          </a:r>
          <a:r>
            <a:rPr lang="en-GB" sz="2000" b="0" dirty="0">
              <a:latin typeface="Interstate Regular" panose="02000503020000020004" pitchFamily="2" charset="77"/>
            </a:rPr>
            <a:t> </a:t>
          </a:r>
          <a:r>
            <a:rPr lang="en-GB" sz="2000" b="0" dirty="0" err="1">
              <a:latin typeface="Interstate Regular" panose="02000503020000020004" pitchFamily="2" charset="77"/>
            </a:rPr>
            <a:t>chiffrées</a:t>
          </a:r>
          <a:endParaRPr lang="en-US" sz="2000" b="0" dirty="0">
            <a:latin typeface="Interstate Regular" panose="02000503020000020004" pitchFamily="2" charset="77"/>
          </a:endParaRPr>
        </a:p>
      </dgm:t>
    </dgm:pt>
    <dgm:pt modelId="{CD5CE54E-5E06-412D-BD5F-98D5F7BE8B93}" type="parTrans" cxnId="{EED5F692-9758-4B9F-863A-463BC28C5A44}">
      <dgm:prSet/>
      <dgm:spPr>
        <a:ln>
          <a:solidFill>
            <a:srgbClr val="141B4A"/>
          </a:solidFill>
        </a:ln>
      </dgm:spPr>
      <dgm:t>
        <a:bodyPr/>
        <a:lstStyle/>
        <a:p>
          <a:endParaRPr lang="en-US"/>
        </a:p>
      </dgm:t>
    </dgm:pt>
    <dgm:pt modelId="{C00AFFD1-8B47-49C6-B796-73BE7C8340B5}" type="sibTrans" cxnId="{EED5F692-9758-4B9F-863A-463BC28C5A44}">
      <dgm:prSet/>
      <dgm:spPr/>
      <dgm:t>
        <a:bodyPr/>
        <a:lstStyle/>
        <a:p>
          <a:endParaRPr lang="en-US"/>
        </a:p>
      </dgm:t>
    </dgm:pt>
    <dgm:pt modelId="{BC0EA941-780D-4714-AE15-487B94E9868C}" type="pres">
      <dgm:prSet presAssocID="{3CA5A071-1415-4613-80E3-7C9F606EC7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FC9DA4A-97B1-4A70-8D08-BD58087B7612}" type="pres">
      <dgm:prSet presAssocID="{D7C947B9-2055-44C9-8FCD-4503162511CF}" presName="singleCycle" presStyleCnt="0"/>
      <dgm:spPr/>
    </dgm:pt>
    <dgm:pt modelId="{2EE6CC1A-1478-419C-B504-54628C1AC3B6}" type="pres">
      <dgm:prSet presAssocID="{D7C947B9-2055-44C9-8FCD-4503162511CF}" presName="singleCenter" presStyleLbl="node1" presStyleIdx="0" presStyleCnt="5" custScaleX="225996" custScaleY="136228" custLinFactNeighborX="3703" custLinFactNeighborY="-439">
        <dgm:presLayoutVars>
          <dgm:chMax val="7"/>
          <dgm:chPref val="7"/>
        </dgm:presLayoutVars>
      </dgm:prSet>
      <dgm:spPr/>
    </dgm:pt>
    <dgm:pt modelId="{DF89E0EF-21EB-4BDB-8658-220FAC1158A6}" type="pres">
      <dgm:prSet presAssocID="{E3500108-B1EF-44C5-BB3E-FCCBAA8E9A59}" presName="Name56" presStyleLbl="parChTrans1D2" presStyleIdx="0" presStyleCnt="4"/>
      <dgm:spPr/>
    </dgm:pt>
    <dgm:pt modelId="{535B344A-2D6F-4317-8851-EBF34500CE8F}" type="pres">
      <dgm:prSet presAssocID="{2BDC65F2-CC01-4E70-A250-8CFC077C6118}" presName="text0" presStyleLbl="node1" presStyleIdx="1" presStyleCnt="5" custScaleX="254900" custScaleY="114594" custRadScaleRad="77274" custRadScaleInc="6861">
        <dgm:presLayoutVars>
          <dgm:bulletEnabled val="1"/>
        </dgm:presLayoutVars>
      </dgm:prSet>
      <dgm:spPr/>
    </dgm:pt>
    <dgm:pt modelId="{68DD4780-03C2-4670-9B79-9FAE23ED6B88}" type="pres">
      <dgm:prSet presAssocID="{51B34273-ACFD-4915-B1D7-02407926D40F}" presName="Name56" presStyleLbl="parChTrans1D2" presStyleIdx="1" presStyleCnt="4"/>
      <dgm:spPr/>
    </dgm:pt>
    <dgm:pt modelId="{6D1E8419-9025-4526-9B42-05370A4C7684}" type="pres">
      <dgm:prSet presAssocID="{87799B78-8BE7-4777-B2C4-FFE74680D3F0}" presName="text0" presStyleLbl="node1" presStyleIdx="2" presStyleCnt="5" custScaleX="178059" custScaleY="71224" custRadScaleRad="154123" custRadScaleInc="1940">
        <dgm:presLayoutVars>
          <dgm:bulletEnabled val="1"/>
        </dgm:presLayoutVars>
      </dgm:prSet>
      <dgm:spPr/>
    </dgm:pt>
    <dgm:pt modelId="{4048CCDF-21AF-4228-A3D6-D6EC1D8BF8F1}" type="pres">
      <dgm:prSet presAssocID="{DEF7F9DC-A417-4F84-B8DB-96C352BB85D3}" presName="Name56" presStyleLbl="parChTrans1D2" presStyleIdx="2" presStyleCnt="4"/>
      <dgm:spPr/>
    </dgm:pt>
    <dgm:pt modelId="{494055F5-2E32-4267-A846-C5902158E05F}" type="pres">
      <dgm:prSet presAssocID="{223B37DE-ABD7-49EE-993C-48A13F827ECE}" presName="text0" presStyleLbl="node1" presStyleIdx="3" presStyleCnt="5" custScaleX="204015" custScaleY="172734" custRadScaleRad="89861" custRadScaleInc="-17275">
        <dgm:presLayoutVars>
          <dgm:bulletEnabled val="1"/>
        </dgm:presLayoutVars>
      </dgm:prSet>
      <dgm:spPr/>
    </dgm:pt>
    <dgm:pt modelId="{AAE76638-B479-4397-840D-7747EAF056E5}" type="pres">
      <dgm:prSet presAssocID="{CD5CE54E-5E06-412D-BD5F-98D5F7BE8B93}" presName="Name56" presStyleLbl="parChTrans1D2" presStyleIdx="3" presStyleCnt="4"/>
      <dgm:spPr/>
    </dgm:pt>
    <dgm:pt modelId="{3619BED4-590E-4987-A354-FE86FF8E9362}" type="pres">
      <dgm:prSet presAssocID="{2C176F35-8F7E-4FB3-B855-15718F0B7D78}" presName="text0" presStyleLbl="node1" presStyleIdx="4" presStyleCnt="5" custScaleX="229653" custScaleY="124214" custRadScaleRad="166458" custRadScaleInc="-1796">
        <dgm:presLayoutVars>
          <dgm:bulletEnabled val="1"/>
        </dgm:presLayoutVars>
      </dgm:prSet>
      <dgm:spPr/>
    </dgm:pt>
  </dgm:ptLst>
  <dgm:cxnLst>
    <dgm:cxn modelId="{D88A6326-C85D-46F2-A180-337808607CC4}" type="presOf" srcId="{223B37DE-ABD7-49EE-993C-48A13F827ECE}" destId="{494055F5-2E32-4267-A846-C5902158E05F}" srcOrd="0" destOrd="0" presId="urn:microsoft.com/office/officeart/2008/layout/RadialCluster"/>
    <dgm:cxn modelId="{D4E08828-6D04-42C8-B7FF-7320CCCC1631}" srcId="{D7C947B9-2055-44C9-8FCD-4503162511CF}" destId="{223B37DE-ABD7-49EE-993C-48A13F827ECE}" srcOrd="2" destOrd="0" parTransId="{DEF7F9DC-A417-4F84-B8DB-96C352BB85D3}" sibTransId="{9FFB77D7-ACC6-40D0-AD3E-91B455FEAEDB}"/>
    <dgm:cxn modelId="{A5E7BC34-6C8F-4CAB-8DDD-6B1CB4D777E9}" type="presOf" srcId="{2BDC65F2-CC01-4E70-A250-8CFC077C6118}" destId="{535B344A-2D6F-4317-8851-EBF34500CE8F}" srcOrd="0" destOrd="0" presId="urn:microsoft.com/office/officeart/2008/layout/RadialCluster"/>
    <dgm:cxn modelId="{1EF3BD5D-8CAC-49D5-BF08-05AD4C54FB13}" type="presOf" srcId="{3CA5A071-1415-4613-80E3-7C9F606EC7D1}" destId="{BC0EA941-780D-4714-AE15-487B94E9868C}" srcOrd="0" destOrd="0" presId="urn:microsoft.com/office/officeart/2008/layout/RadialCluster"/>
    <dgm:cxn modelId="{64C78665-91AA-49D5-9E77-AF21C102FDF3}" type="presOf" srcId="{51B34273-ACFD-4915-B1D7-02407926D40F}" destId="{68DD4780-03C2-4670-9B79-9FAE23ED6B88}" srcOrd="0" destOrd="0" presId="urn:microsoft.com/office/officeart/2008/layout/RadialCluster"/>
    <dgm:cxn modelId="{C8158C46-AA9F-4B3E-9943-DF6B01F00209}" type="presOf" srcId="{2C176F35-8F7E-4FB3-B855-15718F0B7D78}" destId="{3619BED4-590E-4987-A354-FE86FF8E9362}" srcOrd="0" destOrd="0" presId="urn:microsoft.com/office/officeart/2008/layout/RadialCluster"/>
    <dgm:cxn modelId="{DA232F80-2EDE-4D85-9A9A-077942EAB5DC}" srcId="{D7C947B9-2055-44C9-8FCD-4503162511CF}" destId="{87799B78-8BE7-4777-B2C4-FFE74680D3F0}" srcOrd="1" destOrd="0" parTransId="{51B34273-ACFD-4915-B1D7-02407926D40F}" sibTransId="{4B8E0A8A-3B34-43D4-BDD9-974099F749DF}"/>
    <dgm:cxn modelId="{F4736982-0C51-4747-9010-AFCF6A0E822F}" type="presOf" srcId="{E3500108-B1EF-44C5-BB3E-FCCBAA8E9A59}" destId="{DF89E0EF-21EB-4BDB-8658-220FAC1158A6}" srcOrd="0" destOrd="0" presId="urn:microsoft.com/office/officeart/2008/layout/RadialCluster"/>
    <dgm:cxn modelId="{EED5F692-9758-4B9F-863A-463BC28C5A44}" srcId="{D7C947B9-2055-44C9-8FCD-4503162511CF}" destId="{2C176F35-8F7E-4FB3-B855-15718F0B7D78}" srcOrd="3" destOrd="0" parTransId="{CD5CE54E-5E06-412D-BD5F-98D5F7BE8B93}" sibTransId="{C00AFFD1-8B47-49C6-B796-73BE7C8340B5}"/>
    <dgm:cxn modelId="{F2D09797-8E8A-4BB1-B72E-AC1457079E3D}" srcId="{D7C947B9-2055-44C9-8FCD-4503162511CF}" destId="{2BDC65F2-CC01-4E70-A250-8CFC077C6118}" srcOrd="0" destOrd="0" parTransId="{E3500108-B1EF-44C5-BB3E-FCCBAA8E9A59}" sibTransId="{44AE4B21-33F3-49E8-9104-6A483FC5598D}"/>
    <dgm:cxn modelId="{F06FCC9D-F9B7-4380-9307-1E0986453563}" type="presOf" srcId="{D7C947B9-2055-44C9-8FCD-4503162511CF}" destId="{2EE6CC1A-1478-419C-B504-54628C1AC3B6}" srcOrd="0" destOrd="0" presId="urn:microsoft.com/office/officeart/2008/layout/RadialCluster"/>
    <dgm:cxn modelId="{9836E6A4-887C-4FB6-8F7D-80B608A2FFF1}" type="presOf" srcId="{DEF7F9DC-A417-4F84-B8DB-96C352BB85D3}" destId="{4048CCDF-21AF-4228-A3D6-D6EC1D8BF8F1}" srcOrd="0" destOrd="0" presId="urn:microsoft.com/office/officeart/2008/layout/RadialCluster"/>
    <dgm:cxn modelId="{5F3CD6B0-F273-4DE7-A304-F29FC3A2C771}" srcId="{3CA5A071-1415-4613-80E3-7C9F606EC7D1}" destId="{D7C947B9-2055-44C9-8FCD-4503162511CF}" srcOrd="0" destOrd="0" parTransId="{9B88FE9F-B943-4EB1-B2DA-9EAC453165EC}" sibTransId="{0ABFAFEA-9138-4FD0-AA70-462B204EC4DC}"/>
    <dgm:cxn modelId="{359B23BF-1035-454A-8125-83A9CA468F4A}" type="presOf" srcId="{CD5CE54E-5E06-412D-BD5F-98D5F7BE8B93}" destId="{AAE76638-B479-4397-840D-7747EAF056E5}" srcOrd="0" destOrd="0" presId="urn:microsoft.com/office/officeart/2008/layout/RadialCluster"/>
    <dgm:cxn modelId="{824EF3D7-732A-4615-8857-0D0639F798E9}" type="presOf" srcId="{87799B78-8BE7-4777-B2C4-FFE74680D3F0}" destId="{6D1E8419-9025-4526-9B42-05370A4C7684}" srcOrd="0" destOrd="0" presId="urn:microsoft.com/office/officeart/2008/layout/RadialCluster"/>
    <dgm:cxn modelId="{E52A7427-F119-484B-8FF0-4E16303C9100}" type="presParOf" srcId="{BC0EA941-780D-4714-AE15-487B94E9868C}" destId="{FFC9DA4A-97B1-4A70-8D08-BD58087B7612}" srcOrd="0" destOrd="0" presId="urn:microsoft.com/office/officeart/2008/layout/RadialCluster"/>
    <dgm:cxn modelId="{0D75A343-2961-4D9E-AF5E-39A24BE3C3AC}" type="presParOf" srcId="{FFC9DA4A-97B1-4A70-8D08-BD58087B7612}" destId="{2EE6CC1A-1478-419C-B504-54628C1AC3B6}" srcOrd="0" destOrd="0" presId="urn:microsoft.com/office/officeart/2008/layout/RadialCluster"/>
    <dgm:cxn modelId="{115CB3AD-A21F-4755-99E4-DA397F8F13C3}" type="presParOf" srcId="{FFC9DA4A-97B1-4A70-8D08-BD58087B7612}" destId="{DF89E0EF-21EB-4BDB-8658-220FAC1158A6}" srcOrd="1" destOrd="0" presId="urn:microsoft.com/office/officeart/2008/layout/RadialCluster"/>
    <dgm:cxn modelId="{B2B1C721-DDB7-4F36-8D82-C6C7D9B99B1F}" type="presParOf" srcId="{FFC9DA4A-97B1-4A70-8D08-BD58087B7612}" destId="{535B344A-2D6F-4317-8851-EBF34500CE8F}" srcOrd="2" destOrd="0" presId="urn:microsoft.com/office/officeart/2008/layout/RadialCluster"/>
    <dgm:cxn modelId="{D299FD15-F8F0-4EEB-9AC9-AD06D7E6D14C}" type="presParOf" srcId="{FFC9DA4A-97B1-4A70-8D08-BD58087B7612}" destId="{68DD4780-03C2-4670-9B79-9FAE23ED6B88}" srcOrd="3" destOrd="0" presId="urn:microsoft.com/office/officeart/2008/layout/RadialCluster"/>
    <dgm:cxn modelId="{65D4004A-CFE2-4C05-AC6F-4C1D1B706ABD}" type="presParOf" srcId="{FFC9DA4A-97B1-4A70-8D08-BD58087B7612}" destId="{6D1E8419-9025-4526-9B42-05370A4C7684}" srcOrd="4" destOrd="0" presId="urn:microsoft.com/office/officeart/2008/layout/RadialCluster"/>
    <dgm:cxn modelId="{E877CAEE-2FD9-4BD0-8E58-EF898780D054}" type="presParOf" srcId="{FFC9DA4A-97B1-4A70-8D08-BD58087B7612}" destId="{4048CCDF-21AF-4228-A3D6-D6EC1D8BF8F1}" srcOrd="5" destOrd="0" presId="urn:microsoft.com/office/officeart/2008/layout/RadialCluster"/>
    <dgm:cxn modelId="{2256F881-AFBC-4A54-A223-1B3E057422CD}" type="presParOf" srcId="{FFC9DA4A-97B1-4A70-8D08-BD58087B7612}" destId="{494055F5-2E32-4267-A846-C5902158E05F}" srcOrd="6" destOrd="0" presId="urn:microsoft.com/office/officeart/2008/layout/RadialCluster"/>
    <dgm:cxn modelId="{817E371E-5C0C-414F-B048-CD19631BFF6D}" type="presParOf" srcId="{FFC9DA4A-97B1-4A70-8D08-BD58087B7612}" destId="{AAE76638-B479-4397-840D-7747EAF056E5}" srcOrd="7" destOrd="0" presId="urn:microsoft.com/office/officeart/2008/layout/RadialCluster"/>
    <dgm:cxn modelId="{F2F5F451-A8E4-45CF-8402-9001585DDDE8}" type="presParOf" srcId="{FFC9DA4A-97B1-4A70-8D08-BD58087B7612}" destId="{3619BED4-590E-4987-A354-FE86FF8E936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207F6-895B-4609-9078-6F561F1DA9D0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A6856A37-8519-4973-BF2C-BFA6C9FEF84F}">
      <dgm:prSet phldrT="[Text]" custT="1"/>
      <dgm:spPr/>
      <dgm:t>
        <a:bodyPr/>
        <a:lstStyle/>
        <a:p>
          <a:r>
            <a:rPr lang="en-US" sz="1400" b="1" i="1" dirty="0" err="1"/>
            <a:t>Juillet</a:t>
          </a:r>
          <a:r>
            <a:rPr lang="en-US" sz="1400" b="1" i="1" dirty="0"/>
            <a:t>- </a:t>
          </a:r>
          <a:r>
            <a:rPr lang="en-US" sz="1400" b="1" i="1" dirty="0" err="1"/>
            <a:t>Octobre</a:t>
          </a:r>
          <a:r>
            <a:rPr lang="en-US" sz="1400" b="1" i="1" dirty="0"/>
            <a:t> 2020</a:t>
          </a:r>
        </a:p>
      </dgm:t>
    </dgm:pt>
    <dgm:pt modelId="{E853FAE6-DD94-4F0A-B695-46DC2DF813EE}" type="parTrans" cxnId="{BCCE87CE-E7E9-493A-912D-6C060D9A7E13}">
      <dgm:prSet/>
      <dgm:spPr/>
      <dgm:t>
        <a:bodyPr/>
        <a:lstStyle/>
        <a:p>
          <a:endParaRPr lang="en-US"/>
        </a:p>
      </dgm:t>
    </dgm:pt>
    <dgm:pt modelId="{FB2D657F-8590-4283-BDFB-F4A2D23BF02B}" type="sibTrans" cxnId="{BCCE87CE-E7E9-493A-912D-6C060D9A7E13}">
      <dgm:prSet/>
      <dgm:spPr/>
      <dgm:t>
        <a:bodyPr/>
        <a:lstStyle/>
        <a:p>
          <a:endParaRPr lang="en-US"/>
        </a:p>
      </dgm:t>
    </dgm:pt>
    <dgm:pt modelId="{6BFC2801-2009-4172-A98B-43EEA878E80C}">
      <dgm:prSet phldrT="[Text]" custT="1"/>
      <dgm:spPr/>
      <dgm:t>
        <a:bodyPr/>
        <a:lstStyle/>
        <a:p>
          <a:r>
            <a:rPr lang="en-US" sz="1400" b="1" i="1" dirty="0" err="1"/>
            <a:t>Octobre</a:t>
          </a:r>
          <a:r>
            <a:rPr lang="en-US" sz="1400" b="1" i="1" dirty="0"/>
            <a:t> 2020- </a:t>
          </a:r>
          <a:r>
            <a:rPr lang="en-US" sz="1400" b="1" i="1" dirty="0" err="1"/>
            <a:t>Février</a:t>
          </a:r>
          <a:r>
            <a:rPr lang="en-US" sz="1400" b="1" i="1" dirty="0"/>
            <a:t> 2021</a:t>
          </a:r>
        </a:p>
      </dgm:t>
    </dgm:pt>
    <dgm:pt modelId="{9EED4A92-35F6-47D4-9A4E-5325E338395D}" type="parTrans" cxnId="{284AB390-EC1D-483D-BBA9-EC449C83DF1D}">
      <dgm:prSet/>
      <dgm:spPr/>
      <dgm:t>
        <a:bodyPr/>
        <a:lstStyle/>
        <a:p>
          <a:endParaRPr lang="en-US"/>
        </a:p>
      </dgm:t>
    </dgm:pt>
    <dgm:pt modelId="{56BBACAD-DB51-444E-9E75-87256C55B93A}" type="sibTrans" cxnId="{284AB390-EC1D-483D-BBA9-EC449C83DF1D}">
      <dgm:prSet/>
      <dgm:spPr/>
      <dgm:t>
        <a:bodyPr/>
        <a:lstStyle/>
        <a:p>
          <a:endParaRPr lang="en-US"/>
        </a:p>
      </dgm:t>
    </dgm:pt>
    <dgm:pt modelId="{85032806-3526-4098-AA9C-56F08168D0EB}">
      <dgm:prSet phldrT="[Text]" custT="1"/>
      <dgm:spPr/>
      <dgm:t>
        <a:bodyPr/>
        <a:lstStyle/>
        <a:p>
          <a:r>
            <a:rPr lang="en-US" sz="1400" b="1" i="1" dirty="0" err="1"/>
            <a:t>Février</a:t>
          </a:r>
          <a:r>
            <a:rPr lang="en-US" sz="1400" b="1" i="1" dirty="0"/>
            <a:t>- Mars 2021</a:t>
          </a:r>
        </a:p>
      </dgm:t>
    </dgm:pt>
    <dgm:pt modelId="{57405F81-E7D5-4E74-8803-A546943A89C5}" type="parTrans" cxnId="{19F00E13-BF70-4B40-81F6-DDEF6DEF4767}">
      <dgm:prSet/>
      <dgm:spPr/>
      <dgm:t>
        <a:bodyPr/>
        <a:lstStyle/>
        <a:p>
          <a:endParaRPr lang="en-US"/>
        </a:p>
      </dgm:t>
    </dgm:pt>
    <dgm:pt modelId="{0229B17A-50C9-4DB8-9C82-5EE49078E528}" type="sibTrans" cxnId="{19F00E13-BF70-4B40-81F6-DDEF6DEF4767}">
      <dgm:prSet/>
      <dgm:spPr/>
      <dgm:t>
        <a:bodyPr/>
        <a:lstStyle/>
        <a:p>
          <a:endParaRPr lang="en-US"/>
        </a:p>
      </dgm:t>
    </dgm:pt>
    <dgm:pt modelId="{0DD17A35-8F13-4496-B463-B80A8CEE7FD8}" type="pres">
      <dgm:prSet presAssocID="{5EF207F6-895B-4609-9078-6F561F1DA9D0}" presName="linearFlow" presStyleCnt="0">
        <dgm:presLayoutVars>
          <dgm:resizeHandles val="exact"/>
        </dgm:presLayoutVars>
      </dgm:prSet>
      <dgm:spPr/>
    </dgm:pt>
    <dgm:pt modelId="{77F10218-3E85-4D7E-83A1-C730EEEABD8B}" type="pres">
      <dgm:prSet presAssocID="{A6856A37-8519-4973-BF2C-BFA6C9FEF84F}" presName="node" presStyleLbl="node1" presStyleIdx="0" presStyleCnt="3" custLinFactNeighborY="5783">
        <dgm:presLayoutVars>
          <dgm:bulletEnabled val="1"/>
        </dgm:presLayoutVars>
      </dgm:prSet>
      <dgm:spPr/>
    </dgm:pt>
    <dgm:pt modelId="{EE23E37E-9F31-402C-86CE-837D97C3B32F}" type="pres">
      <dgm:prSet presAssocID="{FB2D657F-8590-4283-BDFB-F4A2D23BF02B}" presName="sibTrans" presStyleLbl="sibTrans2D1" presStyleIdx="0" presStyleCnt="2"/>
      <dgm:spPr/>
    </dgm:pt>
    <dgm:pt modelId="{2D174DD9-BD54-445D-8735-16ABD8940162}" type="pres">
      <dgm:prSet presAssocID="{FB2D657F-8590-4283-BDFB-F4A2D23BF02B}" presName="connectorText" presStyleLbl="sibTrans2D1" presStyleIdx="0" presStyleCnt="2"/>
      <dgm:spPr/>
    </dgm:pt>
    <dgm:pt modelId="{5B514556-CEDC-4DBF-AE52-10A37226D656}" type="pres">
      <dgm:prSet presAssocID="{6BFC2801-2009-4172-A98B-43EEA878E80C}" presName="node" presStyleLbl="node1" presStyleIdx="1" presStyleCnt="3">
        <dgm:presLayoutVars>
          <dgm:bulletEnabled val="1"/>
        </dgm:presLayoutVars>
      </dgm:prSet>
      <dgm:spPr/>
    </dgm:pt>
    <dgm:pt modelId="{1A93366F-044D-4DD5-8015-5AC374FD3AE2}" type="pres">
      <dgm:prSet presAssocID="{56BBACAD-DB51-444E-9E75-87256C55B93A}" presName="sibTrans" presStyleLbl="sibTrans2D1" presStyleIdx="1" presStyleCnt="2"/>
      <dgm:spPr/>
    </dgm:pt>
    <dgm:pt modelId="{7733EDB9-9BED-4234-956F-AF12DE8FC26A}" type="pres">
      <dgm:prSet presAssocID="{56BBACAD-DB51-444E-9E75-87256C55B93A}" presName="connectorText" presStyleLbl="sibTrans2D1" presStyleIdx="1" presStyleCnt="2"/>
      <dgm:spPr/>
    </dgm:pt>
    <dgm:pt modelId="{9B011FDB-4CE4-4466-B3C3-3F4FDDAC7363}" type="pres">
      <dgm:prSet presAssocID="{85032806-3526-4098-AA9C-56F08168D0EB}" presName="node" presStyleLbl="node1" presStyleIdx="2" presStyleCnt="3">
        <dgm:presLayoutVars>
          <dgm:bulletEnabled val="1"/>
        </dgm:presLayoutVars>
      </dgm:prSet>
      <dgm:spPr/>
    </dgm:pt>
  </dgm:ptLst>
  <dgm:cxnLst>
    <dgm:cxn modelId="{F2B5F80F-3DAD-4683-AAE0-93AD445C75C7}" type="presOf" srcId="{6BFC2801-2009-4172-A98B-43EEA878E80C}" destId="{5B514556-CEDC-4DBF-AE52-10A37226D656}" srcOrd="0" destOrd="0" presId="urn:microsoft.com/office/officeart/2005/8/layout/process2"/>
    <dgm:cxn modelId="{19F00E13-BF70-4B40-81F6-DDEF6DEF4767}" srcId="{5EF207F6-895B-4609-9078-6F561F1DA9D0}" destId="{85032806-3526-4098-AA9C-56F08168D0EB}" srcOrd="2" destOrd="0" parTransId="{57405F81-E7D5-4E74-8803-A546943A89C5}" sibTransId="{0229B17A-50C9-4DB8-9C82-5EE49078E528}"/>
    <dgm:cxn modelId="{92061213-C244-4741-8A22-210DFED137FF}" type="presOf" srcId="{5EF207F6-895B-4609-9078-6F561F1DA9D0}" destId="{0DD17A35-8F13-4496-B463-B80A8CEE7FD8}" srcOrd="0" destOrd="0" presId="urn:microsoft.com/office/officeart/2005/8/layout/process2"/>
    <dgm:cxn modelId="{E5CD3438-A82F-4232-8109-A0E8F9858AEA}" type="presOf" srcId="{FB2D657F-8590-4283-BDFB-F4A2D23BF02B}" destId="{2D174DD9-BD54-445D-8735-16ABD8940162}" srcOrd="1" destOrd="0" presId="urn:microsoft.com/office/officeart/2005/8/layout/process2"/>
    <dgm:cxn modelId="{284AB390-EC1D-483D-BBA9-EC449C83DF1D}" srcId="{5EF207F6-895B-4609-9078-6F561F1DA9D0}" destId="{6BFC2801-2009-4172-A98B-43EEA878E80C}" srcOrd="1" destOrd="0" parTransId="{9EED4A92-35F6-47D4-9A4E-5325E338395D}" sibTransId="{56BBACAD-DB51-444E-9E75-87256C55B93A}"/>
    <dgm:cxn modelId="{3E55EAA4-1D6F-4467-872B-503CB1346B0A}" type="presOf" srcId="{85032806-3526-4098-AA9C-56F08168D0EB}" destId="{9B011FDB-4CE4-4466-B3C3-3F4FDDAC7363}" srcOrd="0" destOrd="0" presId="urn:microsoft.com/office/officeart/2005/8/layout/process2"/>
    <dgm:cxn modelId="{F9187FAD-915F-4204-A190-11098C0388BE}" type="presOf" srcId="{56BBACAD-DB51-444E-9E75-87256C55B93A}" destId="{1A93366F-044D-4DD5-8015-5AC374FD3AE2}" srcOrd="0" destOrd="0" presId="urn:microsoft.com/office/officeart/2005/8/layout/process2"/>
    <dgm:cxn modelId="{7049B3C7-D883-4AA1-AB1B-525365A53F1A}" type="presOf" srcId="{56BBACAD-DB51-444E-9E75-87256C55B93A}" destId="{7733EDB9-9BED-4234-956F-AF12DE8FC26A}" srcOrd="1" destOrd="0" presId="urn:microsoft.com/office/officeart/2005/8/layout/process2"/>
    <dgm:cxn modelId="{F076E0C9-6113-4948-B420-10C73E81E332}" type="presOf" srcId="{A6856A37-8519-4973-BF2C-BFA6C9FEF84F}" destId="{77F10218-3E85-4D7E-83A1-C730EEEABD8B}" srcOrd="0" destOrd="0" presId="urn:microsoft.com/office/officeart/2005/8/layout/process2"/>
    <dgm:cxn modelId="{BCCE87CE-E7E9-493A-912D-6C060D9A7E13}" srcId="{5EF207F6-895B-4609-9078-6F561F1DA9D0}" destId="{A6856A37-8519-4973-BF2C-BFA6C9FEF84F}" srcOrd="0" destOrd="0" parTransId="{E853FAE6-DD94-4F0A-B695-46DC2DF813EE}" sibTransId="{FB2D657F-8590-4283-BDFB-F4A2D23BF02B}"/>
    <dgm:cxn modelId="{D22E90FF-8E30-441B-84CF-2A2A2BC422E1}" type="presOf" srcId="{FB2D657F-8590-4283-BDFB-F4A2D23BF02B}" destId="{EE23E37E-9F31-402C-86CE-837D97C3B32F}" srcOrd="0" destOrd="0" presId="urn:microsoft.com/office/officeart/2005/8/layout/process2"/>
    <dgm:cxn modelId="{8C7965E7-709B-4315-BCF6-D1DD4ECD8013}" type="presParOf" srcId="{0DD17A35-8F13-4496-B463-B80A8CEE7FD8}" destId="{77F10218-3E85-4D7E-83A1-C730EEEABD8B}" srcOrd="0" destOrd="0" presId="urn:microsoft.com/office/officeart/2005/8/layout/process2"/>
    <dgm:cxn modelId="{F62CCF2B-6276-4C53-BFA0-F5F6A70D58F6}" type="presParOf" srcId="{0DD17A35-8F13-4496-B463-B80A8CEE7FD8}" destId="{EE23E37E-9F31-402C-86CE-837D97C3B32F}" srcOrd="1" destOrd="0" presId="urn:microsoft.com/office/officeart/2005/8/layout/process2"/>
    <dgm:cxn modelId="{FF338AB3-47C8-4BFC-A445-4EF8DCDC14B2}" type="presParOf" srcId="{EE23E37E-9F31-402C-86CE-837D97C3B32F}" destId="{2D174DD9-BD54-445D-8735-16ABD8940162}" srcOrd="0" destOrd="0" presId="urn:microsoft.com/office/officeart/2005/8/layout/process2"/>
    <dgm:cxn modelId="{A3610DC2-9342-43FA-A965-D968CA88731E}" type="presParOf" srcId="{0DD17A35-8F13-4496-B463-B80A8CEE7FD8}" destId="{5B514556-CEDC-4DBF-AE52-10A37226D656}" srcOrd="2" destOrd="0" presId="urn:microsoft.com/office/officeart/2005/8/layout/process2"/>
    <dgm:cxn modelId="{77EAC0E8-441C-4E06-8240-7B449DA9975B}" type="presParOf" srcId="{0DD17A35-8F13-4496-B463-B80A8CEE7FD8}" destId="{1A93366F-044D-4DD5-8015-5AC374FD3AE2}" srcOrd="3" destOrd="0" presId="urn:microsoft.com/office/officeart/2005/8/layout/process2"/>
    <dgm:cxn modelId="{909F6C46-D655-4225-B8DC-276320C42592}" type="presParOf" srcId="{1A93366F-044D-4DD5-8015-5AC374FD3AE2}" destId="{7733EDB9-9BED-4234-956F-AF12DE8FC26A}" srcOrd="0" destOrd="0" presId="urn:microsoft.com/office/officeart/2005/8/layout/process2"/>
    <dgm:cxn modelId="{89FCFA0F-9988-4B7F-AF3C-4BC9FD114C13}" type="presParOf" srcId="{0DD17A35-8F13-4496-B463-B80A8CEE7FD8}" destId="{9B011FDB-4CE4-4466-B3C3-3F4FDDAC736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207F6-895B-4609-9078-6F561F1DA9D0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A6856A37-8519-4973-BF2C-BFA6C9FEF84F}">
      <dgm:prSet phldrT="[Text]" custT="1"/>
      <dgm:spPr/>
      <dgm:t>
        <a:bodyPr/>
        <a:lstStyle/>
        <a:p>
          <a:r>
            <a:rPr lang="en-US" sz="1400" b="1" i="1" dirty="0"/>
            <a:t>Juillet2020- Mars 2021</a:t>
          </a:r>
        </a:p>
      </dgm:t>
    </dgm:pt>
    <dgm:pt modelId="{E853FAE6-DD94-4F0A-B695-46DC2DF813EE}" type="parTrans" cxnId="{BCCE87CE-E7E9-493A-912D-6C060D9A7E13}">
      <dgm:prSet/>
      <dgm:spPr/>
      <dgm:t>
        <a:bodyPr/>
        <a:lstStyle/>
        <a:p>
          <a:endParaRPr lang="en-US"/>
        </a:p>
      </dgm:t>
    </dgm:pt>
    <dgm:pt modelId="{FB2D657F-8590-4283-BDFB-F4A2D23BF02B}" type="sibTrans" cxnId="{BCCE87CE-E7E9-493A-912D-6C060D9A7E13}">
      <dgm:prSet/>
      <dgm:spPr/>
      <dgm:t>
        <a:bodyPr/>
        <a:lstStyle/>
        <a:p>
          <a:endParaRPr lang="en-US"/>
        </a:p>
      </dgm:t>
    </dgm:pt>
    <dgm:pt modelId="{6BFC2801-2009-4172-A98B-43EEA878E80C}">
      <dgm:prSet phldrT="[Text]" custT="1"/>
      <dgm:spPr/>
      <dgm:t>
        <a:bodyPr/>
        <a:lstStyle/>
        <a:p>
          <a:r>
            <a:rPr lang="en-US" sz="1400" b="1" i="1" dirty="0"/>
            <a:t>Mars- Mai 2021</a:t>
          </a:r>
        </a:p>
      </dgm:t>
    </dgm:pt>
    <dgm:pt modelId="{9EED4A92-35F6-47D4-9A4E-5325E338395D}" type="parTrans" cxnId="{284AB390-EC1D-483D-BBA9-EC449C83DF1D}">
      <dgm:prSet/>
      <dgm:spPr/>
      <dgm:t>
        <a:bodyPr/>
        <a:lstStyle/>
        <a:p>
          <a:endParaRPr lang="en-US"/>
        </a:p>
      </dgm:t>
    </dgm:pt>
    <dgm:pt modelId="{56BBACAD-DB51-444E-9E75-87256C55B93A}" type="sibTrans" cxnId="{284AB390-EC1D-483D-BBA9-EC449C83DF1D}">
      <dgm:prSet/>
      <dgm:spPr/>
      <dgm:t>
        <a:bodyPr/>
        <a:lstStyle/>
        <a:p>
          <a:endParaRPr lang="en-US"/>
        </a:p>
      </dgm:t>
    </dgm:pt>
    <dgm:pt modelId="{85032806-3526-4098-AA9C-56F08168D0EB}">
      <dgm:prSet phldrT="[Text]" custT="1"/>
      <dgm:spPr/>
      <dgm:t>
        <a:bodyPr/>
        <a:lstStyle/>
        <a:p>
          <a:r>
            <a:rPr lang="en-US" sz="1400" b="1" i="1" dirty="0"/>
            <a:t>Mai 2021- </a:t>
          </a:r>
          <a:r>
            <a:rPr lang="en-US" sz="1400" b="1" i="1" dirty="0" err="1"/>
            <a:t>Août</a:t>
          </a:r>
          <a:r>
            <a:rPr lang="en-US" sz="1400" b="1" i="1" dirty="0"/>
            <a:t> 2021</a:t>
          </a:r>
        </a:p>
      </dgm:t>
    </dgm:pt>
    <dgm:pt modelId="{57405F81-E7D5-4E74-8803-A546943A89C5}" type="parTrans" cxnId="{19F00E13-BF70-4B40-81F6-DDEF6DEF4767}">
      <dgm:prSet/>
      <dgm:spPr/>
      <dgm:t>
        <a:bodyPr/>
        <a:lstStyle/>
        <a:p>
          <a:endParaRPr lang="en-US"/>
        </a:p>
      </dgm:t>
    </dgm:pt>
    <dgm:pt modelId="{0229B17A-50C9-4DB8-9C82-5EE49078E528}" type="sibTrans" cxnId="{19F00E13-BF70-4B40-81F6-DDEF6DEF4767}">
      <dgm:prSet/>
      <dgm:spPr/>
      <dgm:t>
        <a:bodyPr/>
        <a:lstStyle/>
        <a:p>
          <a:endParaRPr lang="en-US"/>
        </a:p>
      </dgm:t>
    </dgm:pt>
    <dgm:pt modelId="{0DD17A35-8F13-4496-B463-B80A8CEE7FD8}" type="pres">
      <dgm:prSet presAssocID="{5EF207F6-895B-4609-9078-6F561F1DA9D0}" presName="linearFlow" presStyleCnt="0">
        <dgm:presLayoutVars>
          <dgm:resizeHandles val="exact"/>
        </dgm:presLayoutVars>
      </dgm:prSet>
      <dgm:spPr/>
    </dgm:pt>
    <dgm:pt modelId="{77F10218-3E85-4D7E-83A1-C730EEEABD8B}" type="pres">
      <dgm:prSet presAssocID="{A6856A37-8519-4973-BF2C-BFA6C9FEF84F}" presName="node" presStyleLbl="node1" presStyleIdx="0" presStyleCnt="3" custLinFactNeighborY="5783">
        <dgm:presLayoutVars>
          <dgm:bulletEnabled val="1"/>
        </dgm:presLayoutVars>
      </dgm:prSet>
      <dgm:spPr/>
    </dgm:pt>
    <dgm:pt modelId="{EE23E37E-9F31-402C-86CE-837D97C3B32F}" type="pres">
      <dgm:prSet presAssocID="{FB2D657F-8590-4283-BDFB-F4A2D23BF02B}" presName="sibTrans" presStyleLbl="sibTrans2D1" presStyleIdx="0" presStyleCnt="2"/>
      <dgm:spPr/>
    </dgm:pt>
    <dgm:pt modelId="{2D174DD9-BD54-445D-8735-16ABD8940162}" type="pres">
      <dgm:prSet presAssocID="{FB2D657F-8590-4283-BDFB-F4A2D23BF02B}" presName="connectorText" presStyleLbl="sibTrans2D1" presStyleIdx="0" presStyleCnt="2"/>
      <dgm:spPr/>
    </dgm:pt>
    <dgm:pt modelId="{5B514556-CEDC-4DBF-AE52-10A37226D656}" type="pres">
      <dgm:prSet presAssocID="{6BFC2801-2009-4172-A98B-43EEA878E80C}" presName="node" presStyleLbl="node1" presStyleIdx="1" presStyleCnt="3">
        <dgm:presLayoutVars>
          <dgm:bulletEnabled val="1"/>
        </dgm:presLayoutVars>
      </dgm:prSet>
      <dgm:spPr/>
    </dgm:pt>
    <dgm:pt modelId="{1A93366F-044D-4DD5-8015-5AC374FD3AE2}" type="pres">
      <dgm:prSet presAssocID="{56BBACAD-DB51-444E-9E75-87256C55B93A}" presName="sibTrans" presStyleLbl="sibTrans2D1" presStyleIdx="1" presStyleCnt="2"/>
      <dgm:spPr/>
    </dgm:pt>
    <dgm:pt modelId="{7733EDB9-9BED-4234-956F-AF12DE8FC26A}" type="pres">
      <dgm:prSet presAssocID="{56BBACAD-DB51-444E-9E75-87256C55B93A}" presName="connectorText" presStyleLbl="sibTrans2D1" presStyleIdx="1" presStyleCnt="2"/>
      <dgm:spPr/>
    </dgm:pt>
    <dgm:pt modelId="{9B011FDB-4CE4-4466-B3C3-3F4FDDAC7363}" type="pres">
      <dgm:prSet presAssocID="{85032806-3526-4098-AA9C-56F08168D0EB}" presName="node" presStyleLbl="node1" presStyleIdx="2" presStyleCnt="3">
        <dgm:presLayoutVars>
          <dgm:bulletEnabled val="1"/>
        </dgm:presLayoutVars>
      </dgm:prSet>
      <dgm:spPr/>
    </dgm:pt>
  </dgm:ptLst>
  <dgm:cxnLst>
    <dgm:cxn modelId="{F2B5F80F-3DAD-4683-AAE0-93AD445C75C7}" type="presOf" srcId="{6BFC2801-2009-4172-A98B-43EEA878E80C}" destId="{5B514556-CEDC-4DBF-AE52-10A37226D656}" srcOrd="0" destOrd="0" presId="urn:microsoft.com/office/officeart/2005/8/layout/process2"/>
    <dgm:cxn modelId="{19F00E13-BF70-4B40-81F6-DDEF6DEF4767}" srcId="{5EF207F6-895B-4609-9078-6F561F1DA9D0}" destId="{85032806-3526-4098-AA9C-56F08168D0EB}" srcOrd="2" destOrd="0" parTransId="{57405F81-E7D5-4E74-8803-A546943A89C5}" sibTransId="{0229B17A-50C9-4DB8-9C82-5EE49078E528}"/>
    <dgm:cxn modelId="{92061213-C244-4741-8A22-210DFED137FF}" type="presOf" srcId="{5EF207F6-895B-4609-9078-6F561F1DA9D0}" destId="{0DD17A35-8F13-4496-B463-B80A8CEE7FD8}" srcOrd="0" destOrd="0" presId="urn:microsoft.com/office/officeart/2005/8/layout/process2"/>
    <dgm:cxn modelId="{E5CD3438-A82F-4232-8109-A0E8F9858AEA}" type="presOf" srcId="{FB2D657F-8590-4283-BDFB-F4A2D23BF02B}" destId="{2D174DD9-BD54-445D-8735-16ABD8940162}" srcOrd="1" destOrd="0" presId="urn:microsoft.com/office/officeart/2005/8/layout/process2"/>
    <dgm:cxn modelId="{284AB390-EC1D-483D-BBA9-EC449C83DF1D}" srcId="{5EF207F6-895B-4609-9078-6F561F1DA9D0}" destId="{6BFC2801-2009-4172-A98B-43EEA878E80C}" srcOrd="1" destOrd="0" parTransId="{9EED4A92-35F6-47D4-9A4E-5325E338395D}" sibTransId="{56BBACAD-DB51-444E-9E75-87256C55B93A}"/>
    <dgm:cxn modelId="{3E55EAA4-1D6F-4467-872B-503CB1346B0A}" type="presOf" srcId="{85032806-3526-4098-AA9C-56F08168D0EB}" destId="{9B011FDB-4CE4-4466-B3C3-3F4FDDAC7363}" srcOrd="0" destOrd="0" presId="urn:microsoft.com/office/officeart/2005/8/layout/process2"/>
    <dgm:cxn modelId="{F9187FAD-915F-4204-A190-11098C0388BE}" type="presOf" srcId="{56BBACAD-DB51-444E-9E75-87256C55B93A}" destId="{1A93366F-044D-4DD5-8015-5AC374FD3AE2}" srcOrd="0" destOrd="0" presId="urn:microsoft.com/office/officeart/2005/8/layout/process2"/>
    <dgm:cxn modelId="{7049B3C7-D883-4AA1-AB1B-525365A53F1A}" type="presOf" srcId="{56BBACAD-DB51-444E-9E75-87256C55B93A}" destId="{7733EDB9-9BED-4234-956F-AF12DE8FC26A}" srcOrd="1" destOrd="0" presId="urn:microsoft.com/office/officeart/2005/8/layout/process2"/>
    <dgm:cxn modelId="{F076E0C9-6113-4948-B420-10C73E81E332}" type="presOf" srcId="{A6856A37-8519-4973-BF2C-BFA6C9FEF84F}" destId="{77F10218-3E85-4D7E-83A1-C730EEEABD8B}" srcOrd="0" destOrd="0" presId="urn:microsoft.com/office/officeart/2005/8/layout/process2"/>
    <dgm:cxn modelId="{BCCE87CE-E7E9-493A-912D-6C060D9A7E13}" srcId="{5EF207F6-895B-4609-9078-6F561F1DA9D0}" destId="{A6856A37-8519-4973-BF2C-BFA6C9FEF84F}" srcOrd="0" destOrd="0" parTransId="{E853FAE6-DD94-4F0A-B695-46DC2DF813EE}" sibTransId="{FB2D657F-8590-4283-BDFB-F4A2D23BF02B}"/>
    <dgm:cxn modelId="{D22E90FF-8E30-441B-84CF-2A2A2BC422E1}" type="presOf" srcId="{FB2D657F-8590-4283-BDFB-F4A2D23BF02B}" destId="{EE23E37E-9F31-402C-86CE-837D97C3B32F}" srcOrd="0" destOrd="0" presId="urn:microsoft.com/office/officeart/2005/8/layout/process2"/>
    <dgm:cxn modelId="{8C7965E7-709B-4315-BCF6-D1DD4ECD8013}" type="presParOf" srcId="{0DD17A35-8F13-4496-B463-B80A8CEE7FD8}" destId="{77F10218-3E85-4D7E-83A1-C730EEEABD8B}" srcOrd="0" destOrd="0" presId="urn:microsoft.com/office/officeart/2005/8/layout/process2"/>
    <dgm:cxn modelId="{F62CCF2B-6276-4C53-BFA0-F5F6A70D58F6}" type="presParOf" srcId="{0DD17A35-8F13-4496-B463-B80A8CEE7FD8}" destId="{EE23E37E-9F31-402C-86CE-837D97C3B32F}" srcOrd="1" destOrd="0" presId="urn:microsoft.com/office/officeart/2005/8/layout/process2"/>
    <dgm:cxn modelId="{FF338AB3-47C8-4BFC-A445-4EF8DCDC14B2}" type="presParOf" srcId="{EE23E37E-9F31-402C-86CE-837D97C3B32F}" destId="{2D174DD9-BD54-445D-8735-16ABD8940162}" srcOrd="0" destOrd="0" presId="urn:microsoft.com/office/officeart/2005/8/layout/process2"/>
    <dgm:cxn modelId="{A3610DC2-9342-43FA-A965-D968CA88731E}" type="presParOf" srcId="{0DD17A35-8F13-4496-B463-B80A8CEE7FD8}" destId="{5B514556-CEDC-4DBF-AE52-10A37226D656}" srcOrd="2" destOrd="0" presId="urn:microsoft.com/office/officeart/2005/8/layout/process2"/>
    <dgm:cxn modelId="{77EAC0E8-441C-4E06-8240-7B449DA9975B}" type="presParOf" srcId="{0DD17A35-8F13-4496-B463-B80A8CEE7FD8}" destId="{1A93366F-044D-4DD5-8015-5AC374FD3AE2}" srcOrd="3" destOrd="0" presId="urn:microsoft.com/office/officeart/2005/8/layout/process2"/>
    <dgm:cxn modelId="{909F6C46-D655-4225-B8DC-276320C42592}" type="presParOf" srcId="{1A93366F-044D-4DD5-8015-5AC374FD3AE2}" destId="{7733EDB9-9BED-4234-956F-AF12DE8FC26A}" srcOrd="0" destOrd="0" presId="urn:microsoft.com/office/officeart/2005/8/layout/process2"/>
    <dgm:cxn modelId="{89FCFA0F-9988-4B7F-AF3C-4BC9FD114C13}" type="presParOf" srcId="{0DD17A35-8F13-4496-B463-B80A8CEE7FD8}" destId="{9B011FDB-4CE4-4466-B3C3-3F4FDDAC736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CC1A-1478-419C-B504-54628C1AC3B6}">
      <dsp:nvSpPr>
        <dsp:cNvPr id="0" name=""/>
        <dsp:cNvSpPr/>
      </dsp:nvSpPr>
      <dsp:spPr>
        <a:xfrm>
          <a:off x="1825631" y="1145997"/>
          <a:ext cx="2954989" cy="1781236"/>
        </a:xfrm>
        <a:prstGeom prst="roundRect">
          <a:avLst/>
        </a:prstGeom>
        <a:solidFill>
          <a:srgbClr val="14B2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Interstate Regular" panose="02000503020000020004" pitchFamily="2" charset="77"/>
            </a:rPr>
            <a:t>BCB2021</a:t>
          </a:r>
        </a:p>
      </dsp:txBody>
      <dsp:txXfrm>
        <a:off x="1912584" y="1232950"/>
        <a:ext cx="2781083" cy="1607330"/>
      </dsp:txXfrm>
    </dsp:sp>
    <dsp:sp modelId="{DF89E0EF-21EB-4BDB-8658-220FAC1158A6}">
      <dsp:nvSpPr>
        <dsp:cNvPr id="0" name=""/>
        <dsp:cNvSpPr/>
      </dsp:nvSpPr>
      <dsp:spPr>
        <a:xfrm rot="5253896">
          <a:off x="3234298" y="1178294"/>
          <a:ext cx="646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53" y="0"/>
              </a:lnTo>
            </a:path>
          </a:pathLst>
        </a:custGeom>
        <a:noFill/>
        <a:ln w="12700" cap="flat" cmpd="sng" algn="ctr">
          <a:solidFill>
            <a:srgbClr val="141B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B344A-2D6F-4317-8851-EBF34500CE8F}">
      <dsp:nvSpPr>
        <dsp:cNvPr id="0" name=""/>
        <dsp:cNvSpPr/>
      </dsp:nvSpPr>
      <dsp:spPr>
        <a:xfrm>
          <a:off x="2130124" y="206689"/>
          <a:ext cx="2233056" cy="1003903"/>
        </a:xfrm>
        <a:prstGeom prst="roundRect">
          <a:avLst/>
        </a:prstGeom>
        <a:solidFill>
          <a:srgbClr val="14B2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nterstate Regular" panose="02000503020000020004" pitchFamily="2" charset="77"/>
            </a:rPr>
            <a:t>Patients</a:t>
          </a:r>
        </a:p>
      </dsp:txBody>
      <dsp:txXfrm>
        <a:off x="2179131" y="255696"/>
        <a:ext cx="2135042" cy="905889"/>
      </dsp:txXfrm>
    </dsp:sp>
    <dsp:sp modelId="{68DD4780-03C2-4670-9B79-9FAE23ED6B88}">
      <dsp:nvSpPr>
        <dsp:cNvPr id="0" name=""/>
        <dsp:cNvSpPr/>
      </dsp:nvSpPr>
      <dsp:spPr>
        <a:xfrm rot="10894652">
          <a:off x="4562473" y="2074302"/>
          <a:ext cx="2181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188" y="0"/>
              </a:lnTo>
            </a:path>
          </a:pathLst>
        </a:custGeom>
        <a:noFill/>
        <a:ln w="12700" cap="flat" cmpd="sng" algn="ctr">
          <a:solidFill>
            <a:srgbClr val="141B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E8419-9025-4526-9B42-05370A4C7684}">
      <dsp:nvSpPr>
        <dsp:cNvPr id="0" name=""/>
        <dsp:cNvSpPr/>
      </dsp:nvSpPr>
      <dsp:spPr>
        <a:xfrm>
          <a:off x="4562514" y="1780799"/>
          <a:ext cx="1559889" cy="623959"/>
        </a:xfrm>
        <a:prstGeom prst="roundRect">
          <a:avLst/>
        </a:prstGeom>
        <a:solidFill>
          <a:srgbClr val="14B2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Interstate Regular" panose="02000503020000020004" pitchFamily="2" charset="77"/>
            </a:rPr>
            <a:t>Experts</a:t>
          </a:r>
          <a:endParaRPr lang="en-US" sz="2000" kern="1200" dirty="0">
            <a:latin typeface="Interstate Regular" panose="02000503020000020004" pitchFamily="2" charset="77"/>
          </a:endParaRPr>
        </a:p>
      </dsp:txBody>
      <dsp:txXfrm>
        <a:off x="4592973" y="1811258"/>
        <a:ext cx="1498971" cy="563041"/>
      </dsp:txXfrm>
    </dsp:sp>
    <dsp:sp modelId="{4048CCDF-21AF-4228-A3D6-D6EC1D8BF8F1}">
      <dsp:nvSpPr>
        <dsp:cNvPr id="0" name=""/>
        <dsp:cNvSpPr/>
      </dsp:nvSpPr>
      <dsp:spPr>
        <a:xfrm rot="16018605">
          <a:off x="3306941" y="2886233"/>
          <a:ext cx="821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13" y="0"/>
              </a:lnTo>
            </a:path>
          </a:pathLst>
        </a:custGeom>
        <a:noFill/>
        <a:ln w="12700" cap="flat" cmpd="sng" algn="ctr">
          <a:solidFill>
            <a:srgbClr val="141B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055F5-2E32-4267-A846-C5902158E05F}">
      <dsp:nvSpPr>
        <dsp:cNvPr id="0" name=""/>
        <dsp:cNvSpPr/>
      </dsp:nvSpPr>
      <dsp:spPr>
        <a:xfrm>
          <a:off x="2492154" y="2845233"/>
          <a:ext cx="1787277" cy="1513239"/>
        </a:xfrm>
        <a:prstGeom prst="roundRect">
          <a:avLst/>
        </a:prstGeom>
        <a:solidFill>
          <a:srgbClr val="14B2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Interstate Regular" panose="02000503020000020004" pitchFamily="2" charset="77"/>
            </a:rPr>
            <a:t>Littérature</a:t>
          </a:r>
          <a:r>
            <a:rPr lang="en-GB" sz="2000" kern="1200" dirty="0">
              <a:latin typeface="Interstate Regular" panose="02000503020000020004" pitchFamily="2" charset="77"/>
            </a:rPr>
            <a:t> </a:t>
          </a:r>
          <a:r>
            <a:rPr lang="en-GB" sz="1800" kern="1200" dirty="0">
              <a:latin typeface="Interstate Regular" panose="02000503020000020004" pitchFamily="2" charset="77"/>
            </a:rPr>
            <a:t>(</a:t>
          </a:r>
          <a:r>
            <a:rPr lang="en-GB" sz="1800" kern="1200" dirty="0" err="1">
              <a:latin typeface="Interstate Regular" panose="02000503020000020004" pitchFamily="2" charset="77"/>
            </a:rPr>
            <a:t>internationale</a:t>
          </a:r>
          <a:r>
            <a:rPr lang="en-GB" sz="1800" kern="1200" dirty="0">
              <a:latin typeface="Interstate Regular" panose="02000503020000020004" pitchFamily="2" charset="77"/>
            </a:rPr>
            <a:t>)</a:t>
          </a:r>
          <a:endParaRPr lang="en-US" sz="2000" kern="1200" dirty="0">
            <a:latin typeface="Interstate Regular" panose="02000503020000020004" pitchFamily="2" charset="77"/>
          </a:endParaRPr>
        </a:p>
      </dsp:txBody>
      <dsp:txXfrm>
        <a:off x="2566024" y="2919103"/>
        <a:ext cx="1639537" cy="1365499"/>
      </dsp:txXfrm>
    </dsp:sp>
    <dsp:sp modelId="{AAE76638-B479-4397-840D-7747EAF056E5}">
      <dsp:nvSpPr>
        <dsp:cNvPr id="0" name=""/>
        <dsp:cNvSpPr/>
      </dsp:nvSpPr>
      <dsp:spPr>
        <a:xfrm rot="21515976">
          <a:off x="1825603" y="2070458"/>
          <a:ext cx="186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304" y="0"/>
              </a:lnTo>
            </a:path>
          </a:pathLst>
        </a:custGeom>
        <a:noFill/>
        <a:ln w="12700" cap="flat" cmpd="sng" algn="ctr">
          <a:solidFill>
            <a:srgbClr val="141B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BED4-590E-4987-A354-FE86FF8E9362}">
      <dsp:nvSpPr>
        <dsp:cNvPr id="0" name=""/>
        <dsp:cNvSpPr/>
      </dsp:nvSpPr>
      <dsp:spPr>
        <a:xfrm>
          <a:off x="0" y="1548683"/>
          <a:ext cx="2011879" cy="1088179"/>
        </a:xfrm>
        <a:prstGeom prst="roundRect">
          <a:avLst/>
        </a:prstGeom>
        <a:solidFill>
          <a:srgbClr val="14B2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>
              <a:latin typeface="Interstate Regular" panose="02000503020000020004" pitchFamily="2" charset="77"/>
            </a:rPr>
            <a:t>Données</a:t>
          </a:r>
          <a:r>
            <a:rPr lang="en-GB" sz="2000" b="0" kern="1200" dirty="0">
              <a:latin typeface="Interstate Regular" panose="02000503020000020004" pitchFamily="2" charset="77"/>
            </a:rPr>
            <a:t> </a:t>
          </a:r>
          <a:r>
            <a:rPr lang="en-GB" sz="2000" b="0" kern="1200" dirty="0" err="1">
              <a:latin typeface="Interstate Regular" panose="02000503020000020004" pitchFamily="2" charset="77"/>
            </a:rPr>
            <a:t>chiffrées</a:t>
          </a:r>
          <a:endParaRPr lang="en-US" sz="2000" b="0" kern="1200" dirty="0">
            <a:latin typeface="Interstate Regular" panose="02000503020000020004" pitchFamily="2" charset="77"/>
          </a:endParaRPr>
        </a:p>
      </dsp:txBody>
      <dsp:txXfrm>
        <a:off x="53121" y="1601804"/>
        <a:ext cx="1905637" cy="981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10218-3E85-4D7E-83A1-C730EEEABD8B}">
      <dsp:nvSpPr>
        <dsp:cNvPr id="0" name=""/>
        <dsp:cNvSpPr/>
      </dsp:nvSpPr>
      <dsp:spPr>
        <a:xfrm>
          <a:off x="0" y="33038"/>
          <a:ext cx="1330519" cy="1142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 err="1"/>
            <a:t>Juillet</a:t>
          </a:r>
          <a:r>
            <a:rPr lang="en-US" sz="1400" b="1" i="1" kern="1200" dirty="0"/>
            <a:t>- </a:t>
          </a:r>
          <a:r>
            <a:rPr lang="en-US" sz="1400" b="1" i="1" kern="1200" dirty="0" err="1"/>
            <a:t>Octobre</a:t>
          </a:r>
          <a:r>
            <a:rPr lang="en-US" sz="1400" b="1" i="1" kern="1200" dirty="0"/>
            <a:t> 2020</a:t>
          </a:r>
        </a:p>
      </dsp:txBody>
      <dsp:txXfrm>
        <a:off x="33466" y="66504"/>
        <a:ext cx="1263587" cy="1075681"/>
      </dsp:txXfrm>
    </dsp:sp>
    <dsp:sp modelId="{EE23E37E-9F31-402C-86CE-837D97C3B32F}">
      <dsp:nvSpPr>
        <dsp:cNvPr id="0" name=""/>
        <dsp:cNvSpPr/>
      </dsp:nvSpPr>
      <dsp:spPr>
        <a:xfrm rot="5400000">
          <a:off x="463408" y="1187698"/>
          <a:ext cx="403701" cy="51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511006" y="1242935"/>
        <a:ext cx="308506" cy="282591"/>
      </dsp:txXfrm>
    </dsp:sp>
    <dsp:sp modelId="{5B514556-CEDC-4DBF-AE52-10A37226D656}">
      <dsp:nvSpPr>
        <dsp:cNvPr id="0" name=""/>
        <dsp:cNvSpPr/>
      </dsp:nvSpPr>
      <dsp:spPr>
        <a:xfrm>
          <a:off x="0" y="1713920"/>
          <a:ext cx="1330519" cy="114261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 err="1"/>
            <a:t>Octobre</a:t>
          </a:r>
          <a:r>
            <a:rPr lang="en-US" sz="1400" b="1" i="1" kern="1200" dirty="0"/>
            <a:t> 2020- </a:t>
          </a:r>
          <a:r>
            <a:rPr lang="en-US" sz="1400" b="1" i="1" kern="1200" dirty="0" err="1"/>
            <a:t>Février</a:t>
          </a:r>
          <a:r>
            <a:rPr lang="en-US" sz="1400" b="1" i="1" kern="1200" dirty="0"/>
            <a:t> 2021</a:t>
          </a:r>
        </a:p>
      </dsp:txBody>
      <dsp:txXfrm>
        <a:off x="33466" y="1747386"/>
        <a:ext cx="1263587" cy="1075681"/>
      </dsp:txXfrm>
    </dsp:sp>
    <dsp:sp modelId="{1A93366F-044D-4DD5-8015-5AC374FD3AE2}">
      <dsp:nvSpPr>
        <dsp:cNvPr id="0" name=""/>
        <dsp:cNvSpPr/>
      </dsp:nvSpPr>
      <dsp:spPr>
        <a:xfrm rot="5400000">
          <a:off x="451019" y="2885099"/>
          <a:ext cx="428480" cy="51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511006" y="2927947"/>
        <a:ext cx="308506" cy="299936"/>
      </dsp:txXfrm>
    </dsp:sp>
    <dsp:sp modelId="{9B011FDB-4CE4-4466-B3C3-3F4FDDAC7363}">
      <dsp:nvSpPr>
        <dsp:cNvPr id="0" name=""/>
        <dsp:cNvSpPr/>
      </dsp:nvSpPr>
      <dsp:spPr>
        <a:xfrm>
          <a:off x="0" y="3427841"/>
          <a:ext cx="1330519" cy="114261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 err="1"/>
            <a:t>Février</a:t>
          </a:r>
          <a:r>
            <a:rPr lang="en-US" sz="1400" b="1" i="1" kern="1200" dirty="0"/>
            <a:t>- Mars 2021</a:t>
          </a:r>
        </a:p>
      </dsp:txBody>
      <dsp:txXfrm>
        <a:off x="33466" y="3461307"/>
        <a:ext cx="1263587" cy="1075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10218-3E85-4D7E-83A1-C730EEEABD8B}">
      <dsp:nvSpPr>
        <dsp:cNvPr id="0" name=""/>
        <dsp:cNvSpPr/>
      </dsp:nvSpPr>
      <dsp:spPr>
        <a:xfrm>
          <a:off x="0" y="33038"/>
          <a:ext cx="1330519" cy="1142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Juillet2020- Mars 2021</a:t>
          </a:r>
        </a:p>
      </dsp:txBody>
      <dsp:txXfrm>
        <a:off x="33466" y="66504"/>
        <a:ext cx="1263587" cy="1075681"/>
      </dsp:txXfrm>
    </dsp:sp>
    <dsp:sp modelId="{EE23E37E-9F31-402C-86CE-837D97C3B32F}">
      <dsp:nvSpPr>
        <dsp:cNvPr id="0" name=""/>
        <dsp:cNvSpPr/>
      </dsp:nvSpPr>
      <dsp:spPr>
        <a:xfrm rot="5400000">
          <a:off x="463408" y="1187698"/>
          <a:ext cx="403701" cy="51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511006" y="1242935"/>
        <a:ext cx="308506" cy="282591"/>
      </dsp:txXfrm>
    </dsp:sp>
    <dsp:sp modelId="{5B514556-CEDC-4DBF-AE52-10A37226D656}">
      <dsp:nvSpPr>
        <dsp:cNvPr id="0" name=""/>
        <dsp:cNvSpPr/>
      </dsp:nvSpPr>
      <dsp:spPr>
        <a:xfrm>
          <a:off x="0" y="1713920"/>
          <a:ext cx="1330519" cy="114261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Mars- Mai 2021</a:t>
          </a:r>
        </a:p>
      </dsp:txBody>
      <dsp:txXfrm>
        <a:off x="33466" y="1747386"/>
        <a:ext cx="1263587" cy="1075681"/>
      </dsp:txXfrm>
    </dsp:sp>
    <dsp:sp modelId="{1A93366F-044D-4DD5-8015-5AC374FD3AE2}">
      <dsp:nvSpPr>
        <dsp:cNvPr id="0" name=""/>
        <dsp:cNvSpPr/>
      </dsp:nvSpPr>
      <dsp:spPr>
        <a:xfrm rot="5400000">
          <a:off x="451019" y="2885099"/>
          <a:ext cx="428480" cy="514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511006" y="2927947"/>
        <a:ext cx="308506" cy="299936"/>
      </dsp:txXfrm>
    </dsp:sp>
    <dsp:sp modelId="{9B011FDB-4CE4-4466-B3C3-3F4FDDAC7363}">
      <dsp:nvSpPr>
        <dsp:cNvPr id="0" name=""/>
        <dsp:cNvSpPr/>
      </dsp:nvSpPr>
      <dsp:spPr>
        <a:xfrm>
          <a:off x="0" y="3427841"/>
          <a:ext cx="1330519" cy="114261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Mai 2021- </a:t>
          </a:r>
          <a:r>
            <a:rPr lang="en-US" sz="1400" b="1" i="1" kern="1200" dirty="0" err="1"/>
            <a:t>Août</a:t>
          </a:r>
          <a:r>
            <a:rPr lang="en-US" sz="1400" b="1" i="1" kern="1200" dirty="0"/>
            <a:t> 2021</a:t>
          </a:r>
        </a:p>
      </dsp:txBody>
      <dsp:txXfrm>
        <a:off x="33466" y="3461307"/>
        <a:ext cx="1263587" cy="107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2CC298-7173-6B46-9996-EAA2C4089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CC8C4-DEE3-1F48-B038-B5DC08C11E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06C65-6C98-9240-8EC9-9C51EFA15CEE}" type="datetimeFigureOut">
              <a:rPr lang="en-BE" smtClean="0"/>
              <a:t>02/02/2022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B751A-9F52-8A49-A014-A3D03F25A0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4AE6-481E-AD48-BA53-F4C3F8732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8704-A530-6D4B-81EB-BE62A50FE85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8308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3113-25A1-F846-95B0-3DD6EBEB22C6}" type="datetimeFigureOut">
              <a:rPr lang="en-BE" smtClean="0"/>
              <a:t>02/02/2022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A8A8-DF11-F649-8203-581AB5FC964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0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28B8C5-985A-B242-990D-17685179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7997825" cy="4659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176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8166F-E4EB-2D47-BB83-C7F9199AC3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7109" y="2011523"/>
            <a:ext cx="4889500" cy="190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BE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536B4E-8771-304F-BD1A-338592C50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109" y="373224"/>
            <a:ext cx="4889500" cy="1611086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B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6320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5AAD63-45DA-D749-BB50-106977FE1C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125"/>
            <a:ext cx="9144000" cy="32319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0EF75-AA21-E649-A118-F2013EA7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60092-B571-F44B-B3DA-C936A2061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br>
              <a:rPr lang="en-GB" dirty="0"/>
            </a:br>
            <a:r>
              <a:rPr lang="en-GB" dirty="0" err="1"/>
              <a:t>elleklve</a:t>
            </a:r>
            <a:endParaRPr lang="en-GB" dirty="0"/>
          </a:p>
          <a:p>
            <a:pPr lvl="4"/>
            <a:r>
              <a:rPr lang="en-GB" dirty="0"/>
              <a:t>Fifth level</a:t>
            </a:r>
            <a:br>
              <a:rPr lang="en-GB" dirty="0"/>
            </a:br>
            <a:r>
              <a:rPr lang="en-GB" dirty="0" err="1"/>
              <a:t>htdhq</a:t>
            </a:r>
            <a:endParaRPr lang="en-GB" dirty="0"/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BE" sz="1200" dirty="0"/>
              <a:t>Seveth level</a:t>
            </a:r>
          </a:p>
          <a:p>
            <a:pPr lvl="7"/>
            <a:r>
              <a:rPr lang="en-GB" b="0" i="0" dirty="0">
                <a:latin typeface="Interstate Light" panose="02000506030000020004" pitchFamily="2" charset="77"/>
              </a:rPr>
              <a:t>Bold text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5399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rgbClr val="000044"/>
          </a:solidFill>
          <a:latin typeface="Interstate Regular" panose="02000503020000020004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Tx/>
        <a:buNone/>
        <a:tabLst/>
        <a:defRPr sz="3200" b="1" i="0" kern="1200">
          <a:solidFill>
            <a:srgbClr val="14B2A8"/>
          </a:solidFill>
          <a:latin typeface="Interstate Bold" panose="02000503020000020004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i="0" kern="1200">
          <a:solidFill>
            <a:srgbClr val="14B2A8"/>
          </a:solidFill>
          <a:latin typeface="Interstate Bold" panose="02000503020000020004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rgbClr val="002060"/>
          </a:solidFill>
          <a:latin typeface="Interstate Light" panose="02000506030000020004" pitchFamily="2" charset="77"/>
          <a:ea typeface="+mn-ea"/>
          <a:cs typeface="+mn-cs"/>
        </a:defRPr>
      </a:lvl3pPr>
      <a:lvl4pPr marL="28575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rgbClr val="14B2A8"/>
        </a:buClr>
        <a:buSzPct val="120000"/>
        <a:buFont typeface="Arial" panose="020B0604020202020204" pitchFamily="34" charset="0"/>
        <a:buChar char="•"/>
        <a:defRPr sz="1800" b="0" i="0" kern="1200">
          <a:solidFill>
            <a:srgbClr val="002060"/>
          </a:solidFill>
          <a:latin typeface="Interstate Light" panose="02000506030000020004" pitchFamily="2" charset="77"/>
          <a:ea typeface="+mn-ea"/>
          <a:cs typeface="+mn-cs"/>
        </a:defRPr>
      </a:lvl4pPr>
      <a:lvl5pPr marL="468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14B2A8"/>
        </a:buClr>
        <a:buFont typeface="Arial" panose="020B0604020202020204" pitchFamily="34" charset="0"/>
        <a:buChar char="•"/>
        <a:defRPr sz="1600" b="0" i="0" kern="1200">
          <a:solidFill>
            <a:srgbClr val="002060"/>
          </a:solidFill>
          <a:latin typeface="Interstate Light" panose="02000506030000020004" pitchFamily="2" charset="77"/>
          <a:ea typeface="+mn-ea"/>
          <a:cs typeface="+mn-cs"/>
        </a:defRPr>
      </a:lvl5pPr>
      <a:lvl6pPr marL="720000" indent="180000" algn="l" defTabSz="914400" rtl="0" eaLnBrk="1" latinLnBrk="0" hangingPunct="1">
        <a:lnSpc>
          <a:spcPct val="90000"/>
        </a:lnSpc>
        <a:spcBef>
          <a:spcPts val="500"/>
        </a:spcBef>
        <a:buClr>
          <a:srgbClr val="000044"/>
        </a:buClr>
        <a:buFont typeface="Arial" panose="020B0604020202020204" pitchFamily="34" charset="0"/>
        <a:buChar char="•"/>
        <a:defRPr sz="1400" b="0" i="0" kern="1200">
          <a:solidFill>
            <a:srgbClr val="141B4A"/>
          </a:solidFill>
          <a:latin typeface="Interstate Light" panose="02000506030000020004" pitchFamily="2" charset="77"/>
          <a:ea typeface="+mn-ea"/>
          <a:cs typeface="+mn-cs"/>
        </a:defRPr>
      </a:lvl6pPr>
      <a:lvl7pPr marL="900000" indent="1800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Clr>
          <a:srgbClr val="000044"/>
        </a:buClr>
        <a:buFont typeface="Arial" panose="020B0604020202020204" pitchFamily="34" charset="0"/>
        <a:buChar char="•"/>
        <a:defRPr sz="1200" b="0" i="0" kern="1200">
          <a:solidFill>
            <a:srgbClr val="141B4A"/>
          </a:solidFill>
          <a:latin typeface="Interstate Light" panose="02000506030000020004" pitchFamily="2" charset="77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900" b="1" i="0" kern="1200" baseline="0">
          <a:solidFill>
            <a:srgbClr val="000044"/>
          </a:solidFill>
          <a:latin typeface="Interstate Bold" panose="02000503020000020004" pitchFamily="2" charset="77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341BB95-E963-9F41-A01B-F84F2BFB3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903"/>
            <a:ext cx="9144000" cy="592300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E8E91DF-494C-E847-A2FD-892CBF3B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83422"/>
            <a:ext cx="9143880" cy="267457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190046-E4F8-0B4B-B7F9-616F6360868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10179" y="948843"/>
            <a:ext cx="4889500" cy="1903413"/>
          </a:xfrm>
          <a:prstGeom prst="rect">
            <a:avLst/>
          </a:prstGeom>
        </p:spPr>
        <p:txBody>
          <a:bodyPr/>
          <a:lstStyle/>
          <a:p>
            <a:r>
              <a:rPr lang="nl-BE"/>
              <a:t>Édition 2021</a:t>
            </a:r>
            <a:endParaRPr lang="en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8" y="-631792"/>
            <a:ext cx="11384691" cy="1611086"/>
          </a:xfrm>
        </p:spPr>
        <p:txBody>
          <a:bodyPr/>
          <a:lstStyle/>
          <a:p>
            <a:r>
              <a:rPr lang="nl-BE" sz="4100"/>
              <a:t>BAROMÈTRE BELGE DU CANCER</a:t>
            </a:r>
            <a:endParaRPr lang="en-BE" sz="410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4639CFE-7AAC-F74A-975A-BEF9033F5BA2}"/>
              </a:ext>
            </a:extLst>
          </p:cNvPr>
          <p:cNvGrpSpPr/>
          <p:nvPr/>
        </p:nvGrpSpPr>
        <p:grpSpPr>
          <a:xfrm>
            <a:off x="6873511" y="5352594"/>
            <a:ext cx="1897570" cy="1217082"/>
            <a:chOff x="6313810" y="5103116"/>
            <a:chExt cx="2545016" cy="1632347"/>
          </a:xfrm>
        </p:grpSpPr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BAFDFF4D-A775-CA4D-A530-D5B6D6E68B3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404746EA-5073-2F46-B814-3EBC8B7DA95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3" name="Picture 9">
                <a:extLst>
                  <a:ext uri="{FF2B5EF4-FFF2-40B4-BE49-F238E27FC236}">
                    <a16:creationId xmlns:a16="http://schemas.microsoft.com/office/drawing/2014/main" id="{9B704E9E-5930-5942-9B3D-5B87C8C12A9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14" name="Picture 10">
                <a:extLst>
                  <a:ext uri="{FF2B5EF4-FFF2-40B4-BE49-F238E27FC236}">
                    <a16:creationId xmlns:a16="http://schemas.microsoft.com/office/drawing/2014/main" id="{3708FE0A-39C2-AD46-BB07-720BE28963E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B08D0192-75B7-CE42-AD31-F0A8E8C6B7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D0F32095-57A9-864B-8A90-62DA3DB48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72" y="3969910"/>
            <a:ext cx="5873579" cy="2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A8C4441-0B5A-E143-8408-7595158B2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88313"/>
          </a:xfrm>
          <a:prstGeom prst="rect">
            <a:avLst/>
          </a:prstGeom>
        </p:spPr>
      </p:pic>
      <p:pic>
        <p:nvPicPr>
          <p:cNvPr id="14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61936DC-5DF8-4546-A4A5-94742345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9ABE7555-35DA-9E41-8C81-377E01123F64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45A7ED1-A99F-0548-8138-8216E27B6DF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4E3276CA-F2A0-FF42-B71F-95EAFAA87A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9CAA5587-AFAD-6E40-84EA-F382F0F13B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EED1F510-F2E8-A340-8AE5-B3539E3977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5C79A49-A021-8541-B410-C944F466E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061240"/>
            <a:ext cx="11384691" cy="1611086"/>
          </a:xfrm>
        </p:spPr>
        <p:txBody>
          <a:bodyPr/>
          <a:lstStyle/>
          <a:p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Dépistage</a:t>
            </a:r>
            <a:b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</a:br>
            <a:r>
              <a:rPr lang="nl-BE" sz="1800" b="0" i="1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Dr</a:t>
            </a:r>
            <a:r>
              <a:rPr lang="nl-BE" sz="18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 Didier Vander Steichel </a:t>
            </a:r>
            <a:endParaRPr lang="en-BE" sz="1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688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D4D9E8-A228-2E48-9142-0DA465899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Dépistage</a:t>
            </a:r>
            <a:r>
              <a:rPr lang="en-GB" dirty="0"/>
              <a:t> &amp; Diagnostic </a:t>
            </a:r>
            <a:r>
              <a:rPr lang="en-GB" dirty="0" err="1"/>
              <a:t>précoce</a:t>
            </a:r>
            <a:r>
              <a:rPr lang="en-GB" dirty="0"/>
              <a:t> </a:t>
            </a:r>
          </a:p>
          <a:p>
            <a:r>
              <a:rPr lang="en-GB" sz="1800" b="0" dirty="0" err="1"/>
              <a:t>Recommandations</a:t>
            </a:r>
            <a:r>
              <a:rPr lang="en-GB" sz="1800" b="0" dirty="0"/>
              <a:t> du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endParaRPr lang="en-GB" dirty="0"/>
          </a:p>
          <a:p>
            <a:pPr lvl="7"/>
            <a:r>
              <a:rPr lang="en-GB" sz="2400" dirty="0"/>
              <a:t>Plus le diagnostic </a:t>
            </a:r>
            <a:r>
              <a:rPr lang="en-GB" sz="2400" dirty="0" err="1"/>
              <a:t>est</a:t>
            </a:r>
            <a:r>
              <a:rPr lang="en-GB" sz="2400" dirty="0"/>
              <a:t> </a:t>
            </a:r>
            <a:r>
              <a:rPr lang="en-GB" sz="2400" dirty="0" err="1"/>
              <a:t>posé</a:t>
            </a:r>
            <a:r>
              <a:rPr lang="en-GB" sz="2400" dirty="0"/>
              <a:t> </a:t>
            </a:r>
            <a:r>
              <a:rPr lang="en-GB" sz="2400" dirty="0" err="1"/>
              <a:t>tôt</a:t>
            </a:r>
            <a:r>
              <a:rPr lang="en-GB" sz="2400" dirty="0"/>
              <a:t>, plus le </a:t>
            </a:r>
            <a:r>
              <a:rPr lang="en-GB" sz="2400" dirty="0" err="1"/>
              <a:t>traitement</a:t>
            </a:r>
            <a:r>
              <a:rPr lang="en-GB" sz="2400" dirty="0"/>
              <a:t> sera </a:t>
            </a:r>
            <a:r>
              <a:rPr lang="en-GB" sz="2400" dirty="0" err="1"/>
              <a:t>limité</a:t>
            </a:r>
            <a:r>
              <a:rPr lang="en-GB" sz="2400" dirty="0"/>
              <a:t> et </a:t>
            </a:r>
            <a:r>
              <a:rPr lang="en-GB" sz="2400" dirty="0" err="1"/>
              <a:t>efficace</a:t>
            </a:r>
            <a:r>
              <a:rPr lang="en-GB" sz="2400" dirty="0"/>
              <a:t>.</a:t>
            </a:r>
          </a:p>
          <a:p>
            <a:pPr lvl="7"/>
            <a:endParaRPr lang="en-GB" sz="1400" dirty="0"/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Améliorer</a:t>
            </a:r>
            <a:r>
              <a:rPr lang="en-GB" sz="2400" dirty="0"/>
              <a:t> et/</a:t>
            </a:r>
            <a:r>
              <a:rPr lang="en-GB" sz="2400" dirty="0" err="1"/>
              <a:t>ou</a:t>
            </a:r>
            <a:r>
              <a:rPr lang="en-GB" sz="2400" dirty="0"/>
              <a:t> </a:t>
            </a:r>
            <a:r>
              <a:rPr lang="en-GB" sz="2400" dirty="0" err="1"/>
              <a:t>étendre</a:t>
            </a:r>
            <a:r>
              <a:rPr lang="en-GB" sz="2400" dirty="0"/>
              <a:t> les programmes de </a:t>
            </a:r>
            <a:r>
              <a:rPr lang="en-GB" sz="2400" dirty="0" err="1"/>
              <a:t>dépistage</a:t>
            </a:r>
            <a:endParaRPr lang="en-GB" sz="2400" dirty="0"/>
          </a:p>
          <a:p>
            <a:pPr lvl="4"/>
            <a:r>
              <a:rPr lang="fr-FR" sz="2000" dirty="0"/>
              <a:t>Sein (stratifié), col de l'utérus, gros intestin</a:t>
            </a:r>
          </a:p>
          <a:p>
            <a:pPr lvl="4"/>
            <a:endParaRPr lang="en-GB" sz="2000" dirty="0"/>
          </a:p>
          <a:p>
            <a:pPr lvl="3"/>
            <a:r>
              <a:rPr lang="en-GB" sz="2400" b="1" dirty="0">
                <a:solidFill>
                  <a:srgbClr val="000044"/>
                </a:solidFill>
                <a:latin typeface="Interstate Bold" panose="02000503020000020004" pitchFamily="2" charset="77"/>
              </a:rPr>
              <a:t>Mise </a:t>
            </a:r>
            <a:r>
              <a:rPr lang="en-GB" sz="2400" b="1" dirty="0" err="1">
                <a:solidFill>
                  <a:srgbClr val="000044"/>
                </a:solidFill>
                <a:latin typeface="Interstate Bold" panose="02000503020000020004" pitchFamily="2" charset="77"/>
              </a:rPr>
              <a:t>en</a:t>
            </a:r>
            <a:r>
              <a:rPr lang="en-GB" sz="2400" b="1" dirty="0">
                <a:solidFill>
                  <a:srgbClr val="000044"/>
                </a:solidFill>
                <a:latin typeface="Interstate Bold" panose="02000503020000020004" pitchFamily="2" charset="77"/>
              </a:rPr>
              <a:t> place de nouveaux </a:t>
            </a:r>
            <a:r>
              <a:rPr lang="en-GB" sz="2400" b="1" dirty="0" err="1">
                <a:solidFill>
                  <a:srgbClr val="000044"/>
                </a:solidFill>
                <a:latin typeface="Interstate Bold" panose="02000503020000020004" pitchFamily="2" charset="77"/>
              </a:rPr>
              <a:t>dépistages</a:t>
            </a:r>
            <a:endParaRPr lang="en-GB" sz="2400" b="1" dirty="0">
              <a:solidFill>
                <a:srgbClr val="000044"/>
              </a:solidFill>
              <a:latin typeface="Interstate Bold" panose="02000503020000020004" pitchFamily="2" charset="77"/>
            </a:endParaRPr>
          </a:p>
          <a:p>
            <a:pPr lvl="4"/>
            <a:r>
              <a:rPr lang="en-GB" sz="2000" dirty="0"/>
              <a:t> </a:t>
            </a:r>
            <a:r>
              <a:rPr lang="en-GB" sz="2000" dirty="0" err="1"/>
              <a:t>Poumon</a:t>
            </a:r>
            <a:r>
              <a:rPr lang="en-GB" sz="2000" dirty="0"/>
              <a:t>, prostate, </a:t>
            </a:r>
            <a:r>
              <a:rPr lang="en-GB" sz="2000" dirty="0" err="1"/>
              <a:t>peau</a:t>
            </a:r>
            <a:r>
              <a:rPr lang="en-GB" sz="2000" dirty="0"/>
              <a:t>, etc.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0666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64D9CD1-B6A0-7A47-94A6-BAAF2FCDAB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8781"/>
            <a:ext cx="9144000" cy="8074781"/>
          </a:xfrm>
          <a:prstGeom prst="rect">
            <a:avLst/>
          </a:prstGeom>
        </p:spPr>
      </p:pic>
      <p:pic>
        <p:nvPicPr>
          <p:cNvPr id="14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61936DC-5DF8-4546-A4A5-94742345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9ABE7555-35DA-9E41-8C81-377E01123F64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45A7ED1-A99F-0548-8138-8216E27B6DF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4E3276CA-F2A0-FF42-B71F-95EAFAA87A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9CAA5587-AFAD-6E40-84EA-F382F0F13B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EED1F510-F2E8-A340-8AE5-B3539E3977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5C79A49-A021-8541-B410-C944F466E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054890"/>
            <a:ext cx="11384691" cy="1611086"/>
          </a:xfrm>
        </p:spPr>
        <p:txBody>
          <a:bodyPr/>
          <a:lstStyle/>
          <a:p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Diagnostic</a:t>
            </a:r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 et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traitement</a:t>
            </a:r>
            <a:b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</a:br>
            <a:r>
              <a:rPr lang="nl-BE" sz="1800" b="0" i="1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Dr</a:t>
            </a:r>
            <a:r>
              <a:rPr lang="nl-BE" sz="18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 Didier Vander Steichel</a:t>
            </a:r>
            <a:endParaRPr lang="en-BE" sz="1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771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770C1-6C83-CB4A-BC53-8E755BFEB6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8120062" cy="4659313"/>
          </a:xfrm>
        </p:spPr>
        <p:txBody>
          <a:bodyPr>
            <a:normAutofit/>
          </a:bodyPr>
          <a:lstStyle/>
          <a:p>
            <a:r>
              <a:rPr lang="en-GB" dirty="0"/>
              <a:t>Diagnostic et </a:t>
            </a:r>
            <a:r>
              <a:rPr lang="en-GB" dirty="0" err="1"/>
              <a:t>traitement</a:t>
            </a:r>
            <a:r>
              <a:rPr lang="en-GB" dirty="0"/>
              <a:t> : </a:t>
            </a:r>
          </a:p>
          <a:p>
            <a:pPr lvl="7"/>
            <a:r>
              <a:rPr lang="en-GB" sz="2000" b="0" dirty="0" err="1"/>
              <a:t>Recommandations</a:t>
            </a:r>
            <a:r>
              <a:rPr lang="en-GB" sz="2000" b="0" dirty="0"/>
              <a:t> du </a:t>
            </a:r>
            <a:r>
              <a:rPr lang="en-GB" sz="2000" b="0" dirty="0" err="1"/>
              <a:t>baromètre</a:t>
            </a:r>
            <a:r>
              <a:rPr lang="en-GB" sz="2000" b="0" dirty="0"/>
              <a:t> </a:t>
            </a:r>
          </a:p>
          <a:p>
            <a:pPr lvl="7"/>
            <a:r>
              <a:rPr lang="en-GB" b="1" dirty="0">
                <a:latin typeface="Interstate Bold" panose="02000503020000020004" pitchFamily="2" charset="77"/>
              </a:rPr>
              <a:t>1. </a:t>
            </a:r>
            <a:r>
              <a:rPr lang="en-GB" b="1" dirty="0" err="1">
                <a:latin typeface="Interstate Bold" panose="02000503020000020004" pitchFamily="2" charset="77"/>
              </a:rPr>
              <a:t>Impliquer</a:t>
            </a:r>
            <a:r>
              <a:rPr lang="en-GB" b="1" dirty="0">
                <a:latin typeface="Interstate Bold" panose="02000503020000020004" pitchFamily="2" charset="77"/>
              </a:rPr>
              <a:t> </a:t>
            </a:r>
            <a:r>
              <a:rPr lang="en-GB" b="1" dirty="0" err="1">
                <a:latin typeface="Interstate Bold" panose="02000503020000020004" pitchFamily="2" charset="77"/>
              </a:rPr>
              <a:t>davantage</a:t>
            </a:r>
            <a:r>
              <a:rPr lang="en-GB" b="1" dirty="0">
                <a:latin typeface="Interstate Bold" panose="02000503020000020004" pitchFamily="2" charset="77"/>
              </a:rPr>
              <a:t> et </a:t>
            </a:r>
            <a:r>
              <a:rPr lang="en-GB" b="1" dirty="0" err="1">
                <a:latin typeface="Interstate Bold" panose="02000503020000020004" pitchFamily="2" charset="77"/>
              </a:rPr>
              <a:t>mieux</a:t>
            </a:r>
            <a:r>
              <a:rPr lang="en-GB" b="1" dirty="0">
                <a:latin typeface="Interstate Bold" panose="02000503020000020004" pitchFamily="2" charset="77"/>
              </a:rPr>
              <a:t> les patients</a:t>
            </a:r>
          </a:p>
          <a:p>
            <a:pPr lvl="3"/>
            <a:r>
              <a:rPr lang="en-GB" dirty="0" err="1"/>
              <a:t>Étudier</a:t>
            </a:r>
            <a:r>
              <a:rPr lang="en-GB" dirty="0"/>
              <a:t> les </a:t>
            </a:r>
            <a:r>
              <a:rPr lang="en-GB" dirty="0" err="1"/>
              <a:t>besoins</a:t>
            </a:r>
            <a:r>
              <a:rPr lang="en-GB" dirty="0"/>
              <a:t>, les </a:t>
            </a:r>
            <a:r>
              <a:rPr lang="en-GB" dirty="0" err="1"/>
              <a:t>attentes</a:t>
            </a:r>
            <a:r>
              <a:rPr lang="en-GB" dirty="0"/>
              <a:t>, les </a:t>
            </a:r>
            <a:r>
              <a:rPr lang="en-GB" dirty="0" err="1"/>
              <a:t>croyances</a:t>
            </a:r>
            <a:r>
              <a:rPr lang="en-GB" dirty="0"/>
              <a:t>, les perceptions</a:t>
            </a:r>
          </a:p>
          <a:p>
            <a:pPr lvl="3"/>
            <a:r>
              <a:rPr lang="en-GB" dirty="0" err="1"/>
              <a:t>Responsabiliser</a:t>
            </a:r>
            <a:r>
              <a:rPr lang="en-GB" dirty="0"/>
              <a:t> les patients et les aider à faire des </a:t>
            </a:r>
            <a:r>
              <a:rPr lang="en-GB" dirty="0" err="1"/>
              <a:t>choix</a:t>
            </a:r>
            <a:r>
              <a:rPr lang="en-GB" dirty="0"/>
              <a:t> </a:t>
            </a:r>
            <a:r>
              <a:rPr lang="en-GB" dirty="0" err="1"/>
              <a:t>éclairés</a:t>
            </a:r>
            <a:endParaRPr lang="en-GB" dirty="0"/>
          </a:p>
          <a:p>
            <a:pPr lvl="3"/>
            <a:r>
              <a:rPr lang="en-GB" dirty="0"/>
              <a:t>Un </a:t>
            </a:r>
            <a:r>
              <a:rPr lang="en-GB" dirty="0" err="1"/>
              <a:t>système</a:t>
            </a:r>
            <a:r>
              <a:rPr lang="en-GB" dirty="0"/>
              <a:t> </a:t>
            </a:r>
            <a:r>
              <a:rPr lang="en-GB" dirty="0" err="1"/>
              <a:t>d'auto-évaluation</a:t>
            </a:r>
            <a:r>
              <a:rPr lang="en-GB" dirty="0"/>
              <a:t> par les patients et/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d'autres</a:t>
            </a:r>
            <a:r>
              <a:rPr lang="en-GB" dirty="0"/>
              <a:t> </a:t>
            </a:r>
            <a:r>
              <a:rPr lang="en-GB" dirty="0" err="1"/>
              <a:t>professionnels</a:t>
            </a:r>
            <a:r>
              <a:rPr lang="en-GB" dirty="0"/>
              <a:t> de la </a:t>
            </a:r>
            <a:r>
              <a:rPr lang="en-GB" dirty="0" err="1"/>
              <a:t>santé</a:t>
            </a:r>
            <a:r>
              <a:rPr lang="en-GB" dirty="0"/>
              <a:t> </a:t>
            </a:r>
            <a:r>
              <a:rPr lang="en-GB" dirty="0" err="1"/>
              <a:t>serait</a:t>
            </a:r>
            <a:r>
              <a:rPr lang="en-GB" dirty="0"/>
              <a:t> utile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5334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CA084-15D8-BF42-ACCE-7E5AD7530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9" y="312056"/>
            <a:ext cx="8050212" cy="6408057"/>
          </a:xfrm>
        </p:spPr>
        <p:txBody>
          <a:bodyPr>
            <a:normAutofit/>
          </a:bodyPr>
          <a:lstStyle/>
          <a:p>
            <a:r>
              <a:rPr lang="en-GB" dirty="0"/>
              <a:t>Diagnostic et </a:t>
            </a:r>
            <a:r>
              <a:rPr lang="en-GB" dirty="0" err="1"/>
              <a:t>traitement</a:t>
            </a:r>
            <a:r>
              <a:rPr lang="en-GB" dirty="0"/>
              <a:t> : </a:t>
            </a:r>
            <a:br>
              <a:rPr lang="en-GB" dirty="0"/>
            </a:br>
            <a:r>
              <a:rPr lang="en-GB" sz="1800" b="0" dirty="0" err="1"/>
              <a:t>Recommandations</a:t>
            </a:r>
            <a:r>
              <a:rPr lang="en-GB" sz="1800" b="0" dirty="0"/>
              <a:t> du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/>
              <a:t>2. </a:t>
            </a:r>
            <a:r>
              <a:rPr lang="fr-BE" dirty="0"/>
              <a:t>Reconnaissance, financement et évaluation des centres de référence</a:t>
            </a:r>
          </a:p>
          <a:p>
            <a:pPr lvl="3"/>
            <a:r>
              <a:rPr lang="fr-BE" dirty="0"/>
              <a:t>Accès à une équipe multidisciplinaire</a:t>
            </a:r>
          </a:p>
          <a:p>
            <a:pPr lvl="3"/>
            <a:r>
              <a:rPr lang="fr-BE" dirty="0"/>
              <a:t>La disponibilité d'informations individuelles non cliniques</a:t>
            </a:r>
          </a:p>
          <a:p>
            <a:pPr lvl="3"/>
            <a:r>
              <a:rPr lang="fr-BE" dirty="0"/>
              <a:t>Renforcer la collecte, l'analyse et la disponibilité des données, faciliter l'achèvement des données</a:t>
            </a:r>
          </a:p>
          <a:p>
            <a:pPr lvl="3"/>
            <a:r>
              <a:rPr lang="fr-BE" b="1" dirty="0"/>
              <a:t>Création d'un réseau national pour la recherche/les études cliniques en oncologie</a:t>
            </a:r>
          </a:p>
          <a:p>
            <a:pPr lvl="3"/>
            <a:r>
              <a:rPr lang="fr-BE" dirty="0"/>
              <a:t>Lancer un débat national sur les réseaux de soins oncologiques, en impliquant tous les acteurs de l'oncologie</a:t>
            </a:r>
          </a:p>
          <a:p>
            <a:pPr lvl="3"/>
            <a:r>
              <a:rPr lang="fr-BE" b="1" dirty="0"/>
              <a:t>Réflexion sur la centralisation et les réseaux </a:t>
            </a:r>
          </a:p>
          <a:p>
            <a:pPr marL="0" lvl="3" indent="0">
              <a:buNone/>
            </a:pPr>
            <a:r>
              <a:rPr lang="fr-BE" dirty="0"/>
              <a:t>     </a:t>
            </a:r>
            <a:r>
              <a:rPr lang="fr-BE" b="1" dirty="0"/>
              <a:t>(cancers rares et traitements complexes)</a:t>
            </a:r>
          </a:p>
          <a:p>
            <a:pPr lvl="3"/>
            <a:endParaRPr lang="fr-BE" b="1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5618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136E9EA-8593-F348-8EC8-9B8D1C5A2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287388"/>
          </a:xfrm>
          <a:prstGeom prst="rect">
            <a:avLst/>
          </a:prstGeom>
        </p:spPr>
      </p:pic>
      <p:pic>
        <p:nvPicPr>
          <p:cNvPr id="14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61936DC-5DF8-4546-A4A5-94742345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9ABE7555-35DA-9E41-8C81-377E01123F64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45A7ED1-A99F-0548-8138-8216E27B6DF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4E3276CA-F2A0-FF42-B71F-95EAFAA87A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9CAA5587-AFAD-6E40-84EA-F382F0F13B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EED1F510-F2E8-A340-8AE5-B3539E3977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5C79A49-A021-8541-B410-C944F466E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5054890"/>
            <a:ext cx="11384691" cy="1611086"/>
          </a:xfrm>
        </p:spPr>
        <p:txBody>
          <a:bodyPr/>
          <a:lstStyle/>
          <a:p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Cancer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survivorship</a:t>
            </a:r>
            <a:b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</a:br>
            <a:r>
              <a:rPr lang="nl-BE" sz="1800" b="0" i="1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Dr</a:t>
            </a:r>
            <a:r>
              <a:rPr lang="nl-BE" sz="18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 Didier Vander Steichel </a:t>
            </a:r>
            <a:endParaRPr lang="en-BE" sz="1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023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D3474B-06A7-264D-8F21-A2896ADDC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7997825" cy="6124462"/>
          </a:xfrm>
        </p:spPr>
        <p:txBody>
          <a:bodyPr>
            <a:normAutofit/>
          </a:bodyPr>
          <a:lstStyle/>
          <a:p>
            <a:r>
              <a:rPr lang="en-GB" dirty="0"/>
              <a:t>Survivorship</a:t>
            </a:r>
          </a:p>
          <a:p>
            <a:r>
              <a:rPr lang="en-GB" sz="1800" b="0" dirty="0" err="1"/>
              <a:t>Recommandations</a:t>
            </a:r>
            <a:r>
              <a:rPr lang="en-GB" sz="1800" b="0" dirty="0"/>
              <a:t> du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 err="1"/>
              <a:t>Continuité</a:t>
            </a:r>
            <a:r>
              <a:rPr lang="en-GB" dirty="0"/>
              <a:t> des </a:t>
            </a:r>
            <a:r>
              <a:rPr lang="en-GB" dirty="0" err="1"/>
              <a:t>soins</a:t>
            </a:r>
            <a:r>
              <a:rPr lang="en-GB" dirty="0"/>
              <a:t> :</a:t>
            </a:r>
          </a:p>
          <a:p>
            <a:pPr lvl="3">
              <a:lnSpc>
                <a:spcPct val="170000"/>
              </a:lnSpc>
            </a:pPr>
            <a:r>
              <a:rPr lang="en-GB" dirty="0"/>
              <a:t>Revalidation physique</a:t>
            </a:r>
          </a:p>
          <a:p>
            <a:pPr lvl="3">
              <a:lnSpc>
                <a:spcPct val="150000"/>
              </a:lnSpc>
            </a:pPr>
            <a:r>
              <a:rPr lang="en-GB" dirty="0" err="1"/>
              <a:t>Soins</a:t>
            </a:r>
            <a:r>
              <a:rPr lang="en-GB" dirty="0"/>
              <a:t> (onco-)</a:t>
            </a:r>
            <a:r>
              <a:rPr lang="en-GB" dirty="0" err="1"/>
              <a:t>psychologiques</a:t>
            </a:r>
            <a:endParaRPr lang="en-GB" dirty="0"/>
          </a:p>
          <a:p>
            <a:pPr lvl="3">
              <a:lnSpc>
                <a:spcPct val="150000"/>
              </a:lnSpc>
            </a:pPr>
            <a:r>
              <a:rPr lang="en-GB" dirty="0" err="1"/>
              <a:t>Soutien</a:t>
            </a:r>
            <a:r>
              <a:rPr lang="en-GB" dirty="0"/>
              <a:t> social</a:t>
            </a:r>
          </a:p>
          <a:p>
            <a:pPr lvl="3">
              <a:lnSpc>
                <a:spcPct val="150000"/>
              </a:lnSpc>
            </a:pPr>
            <a:r>
              <a:rPr lang="en-GB" dirty="0" err="1"/>
              <a:t>Réintégration</a:t>
            </a:r>
            <a:r>
              <a:rPr lang="en-GB" dirty="0"/>
              <a:t> </a:t>
            </a:r>
            <a:r>
              <a:rPr lang="en-GB" dirty="0" err="1"/>
              <a:t>professionnelle</a:t>
            </a:r>
            <a:endParaRPr lang="en-GB" dirty="0"/>
          </a:p>
          <a:p>
            <a:pPr lvl="3">
              <a:lnSpc>
                <a:spcPct val="150000"/>
              </a:lnSpc>
            </a:pPr>
            <a:r>
              <a:rPr lang="en-GB" dirty="0" err="1"/>
              <a:t>Fertilité</a:t>
            </a:r>
            <a:endParaRPr lang="en-GB" dirty="0"/>
          </a:p>
          <a:p>
            <a:pPr lvl="3">
              <a:lnSpc>
                <a:spcPct val="150000"/>
              </a:lnSpc>
            </a:pPr>
            <a:r>
              <a:rPr lang="en-GB" dirty="0" err="1"/>
              <a:t>Intimité</a:t>
            </a:r>
            <a:r>
              <a:rPr lang="en-GB" dirty="0"/>
              <a:t> et </a:t>
            </a:r>
            <a:r>
              <a:rPr lang="en-GB" dirty="0" err="1"/>
              <a:t>sexualité</a:t>
            </a:r>
            <a:endParaRPr lang="en-GB" dirty="0"/>
          </a:p>
          <a:p>
            <a:pPr lvl="7"/>
            <a:endParaRPr lang="fr-BE" sz="800" dirty="0">
              <a:solidFill>
                <a:srgbClr val="25245C"/>
              </a:solidFill>
            </a:endParaRPr>
          </a:p>
          <a:p>
            <a:pPr lvl="7"/>
            <a:r>
              <a:rPr lang="fr-BE" dirty="0">
                <a:solidFill>
                  <a:srgbClr val="25245C"/>
                </a:solidFill>
              </a:rPr>
              <a:t>=&gt; Intégration dans un trajet de soins clairement défini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9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D1B8D-4E77-3B42-B39B-B9DA9A5298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7997825" cy="4952887"/>
          </a:xfrm>
        </p:spPr>
        <p:txBody>
          <a:bodyPr>
            <a:normAutofit/>
          </a:bodyPr>
          <a:lstStyle/>
          <a:p>
            <a:r>
              <a:rPr lang="en-GB" dirty="0"/>
              <a:t>Survivorship</a:t>
            </a:r>
          </a:p>
          <a:p>
            <a:r>
              <a:rPr lang="en-GB" sz="1800" b="0" dirty="0" err="1"/>
              <a:t>Recommandations</a:t>
            </a:r>
            <a:r>
              <a:rPr lang="en-GB" sz="1800" b="0" dirty="0"/>
              <a:t> du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/>
              <a:t>Les </a:t>
            </a:r>
            <a:r>
              <a:rPr lang="en-GB" dirty="0" err="1"/>
              <a:t>soins</a:t>
            </a:r>
            <a:r>
              <a:rPr lang="en-GB" dirty="0"/>
              <a:t> </a:t>
            </a:r>
            <a:r>
              <a:rPr lang="en-GB" dirty="0" err="1"/>
              <a:t>peuvent</a:t>
            </a:r>
            <a:r>
              <a:rPr lang="en-GB" dirty="0"/>
              <a:t> encore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améliorés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 :</a:t>
            </a:r>
          </a:p>
          <a:p>
            <a:pPr lvl="3">
              <a:lnSpc>
                <a:spcPct val="150000"/>
              </a:lnSpc>
            </a:pPr>
            <a:r>
              <a:rPr lang="en-GB" dirty="0" err="1"/>
              <a:t>Collectant</a:t>
            </a:r>
            <a:r>
              <a:rPr lang="en-GB" dirty="0"/>
              <a:t> des </a:t>
            </a:r>
            <a:r>
              <a:rPr lang="en-GB" dirty="0" err="1"/>
              <a:t>données</a:t>
            </a:r>
            <a:r>
              <a:rPr lang="en-GB" dirty="0"/>
              <a:t> plus </a:t>
            </a:r>
            <a:r>
              <a:rPr lang="en-GB" dirty="0" err="1"/>
              <a:t>nombreuses</a:t>
            </a:r>
            <a:r>
              <a:rPr lang="en-GB" dirty="0"/>
              <a:t> et de </a:t>
            </a:r>
            <a:r>
              <a:rPr lang="en-GB" dirty="0" err="1"/>
              <a:t>meilleure</a:t>
            </a:r>
            <a:r>
              <a:rPr lang="en-GB" dirty="0"/>
              <a:t> </a:t>
            </a:r>
            <a:r>
              <a:rPr lang="en-GB" dirty="0" err="1"/>
              <a:t>qualité</a:t>
            </a:r>
            <a:r>
              <a:rPr lang="en-GB" dirty="0"/>
              <a:t> (nomenclature)</a:t>
            </a:r>
          </a:p>
          <a:p>
            <a:pPr lvl="3">
              <a:lnSpc>
                <a:spcPct val="150000"/>
              </a:lnSpc>
            </a:pPr>
            <a:r>
              <a:rPr lang="en-GB" b="1" dirty="0" err="1"/>
              <a:t>Renforçant</a:t>
            </a:r>
            <a:r>
              <a:rPr lang="en-GB" b="1" dirty="0"/>
              <a:t> </a:t>
            </a:r>
            <a:r>
              <a:rPr lang="en-GB" b="1" dirty="0" err="1"/>
              <a:t>une</a:t>
            </a:r>
            <a:r>
              <a:rPr lang="en-GB" b="1" dirty="0"/>
              <a:t> concertation </a:t>
            </a:r>
            <a:r>
              <a:rPr lang="en-GB" b="1" dirty="0" err="1"/>
              <a:t>intramurale</a:t>
            </a:r>
            <a:r>
              <a:rPr lang="en-GB" b="1" dirty="0"/>
              <a:t> et </a:t>
            </a:r>
            <a:r>
              <a:rPr lang="en-GB" b="1" dirty="0" err="1"/>
              <a:t>transmurale</a:t>
            </a:r>
            <a:r>
              <a:rPr lang="en-GB" b="1" dirty="0"/>
              <a:t> </a:t>
            </a:r>
            <a:r>
              <a:rPr lang="en-GB" b="1" dirty="0" err="1"/>
              <a:t>multidisciplinaire</a:t>
            </a:r>
            <a:r>
              <a:rPr lang="en-GB" b="1" dirty="0"/>
              <a:t>.</a:t>
            </a:r>
          </a:p>
          <a:p>
            <a:pPr lvl="3">
              <a:lnSpc>
                <a:spcPct val="150000"/>
              </a:lnSpc>
            </a:pPr>
            <a:r>
              <a:rPr lang="en-GB" dirty="0"/>
              <a:t>Assurant </a:t>
            </a:r>
            <a:r>
              <a:rPr lang="en-GB" dirty="0" err="1"/>
              <a:t>une</a:t>
            </a:r>
            <a:r>
              <a:rPr lang="en-GB" dirty="0"/>
              <a:t> surveillance (</a:t>
            </a:r>
            <a:r>
              <a:rPr lang="en-GB" dirty="0" err="1"/>
              <a:t>électronique</a:t>
            </a:r>
            <a:r>
              <a:rPr lang="en-GB" dirty="0"/>
              <a:t>)</a:t>
            </a:r>
          </a:p>
          <a:p>
            <a:pPr lvl="3">
              <a:lnSpc>
                <a:spcPct val="150000"/>
              </a:lnSpc>
            </a:pPr>
            <a:r>
              <a:rPr lang="en-GB" b="1" dirty="0" err="1"/>
              <a:t>Facilitant</a:t>
            </a:r>
            <a:r>
              <a:rPr lang="en-GB" b="1" dirty="0"/>
              <a:t> le retour au travail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7161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CFDA87E-3360-DC42-A47B-EDB0516BE1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033331"/>
          </a:xfrm>
          <a:prstGeom prst="rect">
            <a:avLst/>
          </a:prstGeom>
        </p:spPr>
      </p:pic>
      <p:pic>
        <p:nvPicPr>
          <p:cNvPr id="14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61936DC-5DF8-4546-A4A5-94742345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9ABE7555-35DA-9E41-8C81-377E01123F64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45A7ED1-A99F-0548-8138-8216E27B6DF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4E3276CA-F2A0-FF42-B71F-95EAFAA87A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9CAA5587-AFAD-6E40-84EA-F382F0F13B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EED1F510-F2E8-A340-8AE5-B3539E3977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5C79A49-A021-8541-B410-C944F466E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41" y="5062416"/>
            <a:ext cx="11384691" cy="1611086"/>
          </a:xfrm>
        </p:spPr>
        <p:txBody>
          <a:bodyPr/>
          <a:lstStyle/>
          <a:p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Les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soins</a:t>
            </a:r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palliatifs</a:t>
            </a:r>
            <a:b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</a:br>
            <a:r>
              <a:rPr lang="fr-FR" sz="18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Dr Didier Vander Steichel </a:t>
            </a:r>
            <a:endParaRPr lang="en-BE" sz="1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240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2BA996-D2A1-C942-96F0-5B07E410C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8260468" cy="4659313"/>
          </a:xfrm>
        </p:spPr>
        <p:txBody>
          <a:bodyPr>
            <a:normAutofit/>
          </a:bodyPr>
          <a:lstStyle/>
          <a:p>
            <a:r>
              <a:rPr lang="en-GB" dirty="0" err="1"/>
              <a:t>Soins</a:t>
            </a:r>
            <a:r>
              <a:rPr lang="en-GB" dirty="0"/>
              <a:t> </a:t>
            </a:r>
            <a:r>
              <a:rPr lang="en-GB" dirty="0" err="1"/>
              <a:t>palliatifs</a:t>
            </a:r>
            <a:r>
              <a:rPr lang="en-GB" dirty="0"/>
              <a:t> </a:t>
            </a:r>
          </a:p>
          <a:p>
            <a:pPr marL="0" lvl="3" indent="0">
              <a:buNone/>
            </a:pPr>
            <a:r>
              <a:rPr lang="en-GB" b="1" dirty="0"/>
              <a:t>53,4% des patients </a:t>
            </a:r>
            <a:r>
              <a:rPr lang="en-GB" b="1" dirty="0" err="1"/>
              <a:t>cancéreux</a:t>
            </a:r>
            <a:r>
              <a:rPr lang="en-GB" b="1" dirty="0"/>
              <a:t> </a:t>
            </a:r>
            <a:r>
              <a:rPr lang="en-GB" b="1" dirty="0" err="1"/>
              <a:t>décédés</a:t>
            </a:r>
            <a:r>
              <a:rPr lang="en-GB" b="1" dirty="0"/>
              <a:t> </a:t>
            </a:r>
            <a:r>
              <a:rPr lang="en-GB" b="1" dirty="0" err="1"/>
              <a:t>ont</a:t>
            </a:r>
            <a:r>
              <a:rPr lang="en-GB" b="1" dirty="0"/>
              <a:t> </a:t>
            </a:r>
            <a:r>
              <a:rPr lang="en-GB" b="1" dirty="0" err="1"/>
              <a:t>reçu</a:t>
            </a:r>
            <a:r>
              <a:rPr lang="en-GB" b="1" dirty="0"/>
              <a:t> des SP (Belgique 2015</a:t>
            </a:r>
            <a:r>
              <a:rPr lang="en-GB" dirty="0"/>
              <a:t>)</a:t>
            </a:r>
          </a:p>
          <a:p>
            <a:pPr marL="0" lvl="3" indent="0">
              <a:buNone/>
            </a:pPr>
            <a:r>
              <a:rPr lang="en-GB" b="1" dirty="0"/>
              <a:t>Pour 18,4% </a:t>
            </a:r>
            <a:r>
              <a:rPr lang="en-GB" b="1" dirty="0" err="1"/>
              <a:t>d’entre</a:t>
            </a:r>
            <a:r>
              <a:rPr lang="en-GB" b="1" dirty="0"/>
              <a:t> </a:t>
            </a:r>
            <a:r>
              <a:rPr lang="en-GB" b="1" dirty="0" err="1"/>
              <a:t>eux</a:t>
            </a:r>
            <a:r>
              <a:rPr lang="en-GB" b="1" dirty="0"/>
              <a:t>, les SP </a:t>
            </a:r>
            <a:r>
              <a:rPr lang="en-GB" b="1" dirty="0" err="1"/>
              <a:t>ont</a:t>
            </a:r>
            <a:r>
              <a:rPr lang="en-GB" b="1" dirty="0"/>
              <a:t> </a:t>
            </a:r>
            <a:r>
              <a:rPr lang="en-GB" b="1" dirty="0" err="1"/>
              <a:t>débuté</a:t>
            </a:r>
            <a:r>
              <a:rPr lang="en-GB" b="1" dirty="0"/>
              <a:t> dans la </a:t>
            </a:r>
            <a:r>
              <a:rPr lang="en-GB" b="1" dirty="0" err="1"/>
              <a:t>semaine</a:t>
            </a:r>
            <a:r>
              <a:rPr lang="en-GB" b="1" dirty="0"/>
              <a:t> </a:t>
            </a:r>
            <a:r>
              <a:rPr lang="en-GB" b="1" dirty="0" err="1"/>
              <a:t>précédant</a:t>
            </a:r>
            <a:r>
              <a:rPr lang="en-GB" b="1" dirty="0"/>
              <a:t> le </a:t>
            </a:r>
            <a:r>
              <a:rPr lang="en-GB" b="1" dirty="0" err="1"/>
              <a:t>décès</a:t>
            </a:r>
            <a:r>
              <a:rPr lang="en-GB" b="1" dirty="0"/>
              <a:t> </a:t>
            </a:r>
          </a:p>
          <a:p>
            <a:pPr marL="0" lvl="3" indent="0">
              <a:buNone/>
            </a:pPr>
            <a:endParaRPr lang="en-GB" b="1" dirty="0"/>
          </a:p>
          <a:p>
            <a:pPr marL="0" lvl="3" indent="0">
              <a:buNone/>
            </a:pPr>
            <a:r>
              <a:rPr lang="en-GB" sz="1800" b="0" dirty="0" err="1">
                <a:solidFill>
                  <a:srgbClr val="14B2A8"/>
                </a:solidFill>
              </a:rPr>
              <a:t>Recommandations</a:t>
            </a:r>
            <a:r>
              <a:rPr lang="en-GB" sz="1800" b="0" dirty="0">
                <a:solidFill>
                  <a:srgbClr val="14B2A8"/>
                </a:solidFill>
              </a:rPr>
              <a:t> du </a:t>
            </a:r>
            <a:r>
              <a:rPr lang="en-GB" sz="1800" b="0" dirty="0" err="1">
                <a:solidFill>
                  <a:srgbClr val="14B2A8"/>
                </a:solidFill>
              </a:rPr>
              <a:t>baromètre</a:t>
            </a:r>
            <a:r>
              <a:rPr lang="en-GB" dirty="0">
                <a:solidFill>
                  <a:srgbClr val="14B2A8"/>
                </a:solidFill>
              </a:rPr>
              <a:t> </a:t>
            </a:r>
          </a:p>
          <a:p>
            <a:pPr marL="0" lvl="3" indent="0">
              <a:buNone/>
            </a:pPr>
            <a:endParaRPr lang="en-GB" b="1" dirty="0"/>
          </a:p>
          <a:p>
            <a:pPr lvl="3"/>
            <a:r>
              <a:rPr lang="en-GB" dirty="0" err="1"/>
              <a:t>Davantage</a:t>
            </a:r>
            <a:r>
              <a:rPr lang="en-GB" dirty="0"/>
              <a:t> de </a:t>
            </a:r>
            <a:r>
              <a:rPr lang="en-GB" dirty="0" err="1"/>
              <a:t>financement</a:t>
            </a:r>
            <a:r>
              <a:rPr lang="en-GB" dirty="0"/>
              <a:t> et de </a:t>
            </a:r>
            <a:r>
              <a:rPr lang="en-GB" dirty="0" err="1"/>
              <a:t>capacité</a:t>
            </a:r>
            <a:r>
              <a:rPr lang="en-GB" dirty="0"/>
              <a:t> pour les </a:t>
            </a:r>
            <a:r>
              <a:rPr lang="en-GB" dirty="0" err="1"/>
              <a:t>soins</a:t>
            </a:r>
            <a:r>
              <a:rPr lang="en-GB" dirty="0"/>
              <a:t> </a:t>
            </a:r>
            <a:r>
              <a:rPr lang="en-GB" dirty="0" err="1"/>
              <a:t>palliatifs</a:t>
            </a:r>
            <a:endParaRPr lang="en-GB" dirty="0"/>
          </a:p>
          <a:p>
            <a:pPr lvl="3"/>
            <a:r>
              <a:rPr lang="en-GB" dirty="0" err="1"/>
              <a:t>Intégration</a:t>
            </a:r>
            <a:r>
              <a:rPr lang="en-GB" dirty="0"/>
              <a:t> plus </a:t>
            </a:r>
            <a:r>
              <a:rPr lang="en-GB" dirty="0" err="1"/>
              <a:t>précoce</a:t>
            </a:r>
            <a:r>
              <a:rPr lang="en-GB" dirty="0"/>
              <a:t> dans le </a:t>
            </a:r>
            <a:r>
              <a:rPr lang="en-GB" dirty="0" err="1"/>
              <a:t>trajet</a:t>
            </a:r>
            <a:r>
              <a:rPr lang="en-GB" dirty="0"/>
              <a:t> de </a:t>
            </a:r>
            <a:r>
              <a:rPr lang="en-GB" dirty="0" err="1"/>
              <a:t>soins</a:t>
            </a:r>
            <a:endParaRPr lang="en-GB" dirty="0"/>
          </a:p>
          <a:p>
            <a:pPr lvl="3"/>
            <a:r>
              <a:rPr lang="en-GB" dirty="0" err="1"/>
              <a:t>Meilleure</a:t>
            </a:r>
            <a:r>
              <a:rPr lang="en-GB" dirty="0"/>
              <a:t> coordination entre les divers </a:t>
            </a:r>
            <a:r>
              <a:rPr lang="en-GB" dirty="0" err="1"/>
              <a:t>environnements</a:t>
            </a:r>
            <a:r>
              <a:rPr lang="en-GB" dirty="0"/>
              <a:t> de </a:t>
            </a:r>
            <a:r>
              <a:rPr lang="en-GB" dirty="0" err="1"/>
              <a:t>soins</a:t>
            </a:r>
            <a:endParaRPr lang="en-GB" dirty="0"/>
          </a:p>
          <a:p>
            <a:pPr lvl="3"/>
            <a:r>
              <a:rPr lang="en-GB" dirty="0" err="1"/>
              <a:t>Investissements</a:t>
            </a:r>
            <a:r>
              <a:rPr lang="en-GB" dirty="0"/>
              <a:t> dans la recherche </a:t>
            </a:r>
            <a:r>
              <a:rPr lang="en-GB" dirty="0" err="1"/>
              <a:t>spécifique</a:t>
            </a:r>
            <a:r>
              <a:rPr lang="en-GB" dirty="0"/>
              <a:t> sur les </a:t>
            </a:r>
            <a:r>
              <a:rPr lang="en-GB" dirty="0" err="1"/>
              <a:t>soins</a:t>
            </a:r>
            <a:r>
              <a:rPr lang="en-GB" dirty="0"/>
              <a:t> </a:t>
            </a:r>
            <a:r>
              <a:rPr lang="en-GB" dirty="0" err="1"/>
              <a:t>palliatifs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288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0DA2B16-5FFC-7545-B19A-3A7ABCFC1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7"/>
          <a:stretch/>
        </p:blipFill>
        <p:spPr>
          <a:xfrm>
            <a:off x="0" y="-112645"/>
            <a:ext cx="9144000" cy="6168071"/>
          </a:xfrm>
          <a:prstGeom prst="rect">
            <a:avLst/>
          </a:prstGeom>
        </p:spPr>
      </p:pic>
      <p:pic>
        <p:nvPicPr>
          <p:cNvPr id="12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24CB1512-FC8E-804D-8262-5AE2E657B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4979"/>
            <a:ext cx="9151178" cy="2018181"/>
          </a:xfrm>
          <a:prstGeom prst="rect">
            <a:avLst/>
          </a:prstGeom>
        </p:spPr>
      </p:pic>
      <p:grpSp>
        <p:nvGrpSpPr>
          <p:cNvPr id="13" name="Group 5">
            <a:extLst>
              <a:ext uri="{FF2B5EF4-FFF2-40B4-BE49-F238E27FC236}">
                <a16:creationId xmlns:a16="http://schemas.microsoft.com/office/drawing/2014/main" id="{1F25F204-851B-5647-A307-DFD90AB8B060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2D0AD31F-E585-C547-977F-977C3E83CE9F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275D697B-8F89-224B-89F5-9E24177551B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7" name="Picture 9">
                <a:extLst>
                  <a:ext uri="{FF2B5EF4-FFF2-40B4-BE49-F238E27FC236}">
                    <a16:creationId xmlns:a16="http://schemas.microsoft.com/office/drawing/2014/main" id="{6B2E9B4D-2066-7C4A-BF08-EC8A6D615B1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id="{B431C146-388A-9344-985C-597C1058193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28349DAA-DD85-BE4A-9E0E-BC62D02092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C31F5664-36E1-134A-8771-5F9F83F7F3A9}"/>
              </a:ext>
            </a:extLst>
          </p:cNvPr>
          <p:cNvSpPr txBox="1">
            <a:spLocks/>
          </p:cNvSpPr>
          <p:nvPr/>
        </p:nvSpPr>
        <p:spPr>
          <a:xfrm>
            <a:off x="106474" y="5333653"/>
            <a:ext cx="8553486" cy="1611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000044"/>
                </a:solidFill>
                <a:latin typeface="Interstate Regular" panose="02000503020000020004" pitchFamily="2" charset="77"/>
                <a:ea typeface="+mj-ea"/>
                <a:cs typeface="+mj-cs"/>
              </a:defRPr>
            </a:lvl1pPr>
          </a:lstStyle>
          <a:p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Méthodologie et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processus</a:t>
            </a:r>
            <a:endParaRPr lang="nl-BE" sz="2800" dirty="0">
              <a:solidFill>
                <a:schemeClr val="bg1"/>
              </a:solidFill>
              <a:latin typeface="Interstate Bold" panose="02000503020000020004" pitchFamily="2" charset="77"/>
            </a:endParaRPr>
          </a:p>
          <a:p>
            <a:r>
              <a:rPr lang="fr-FR" sz="16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Régine Kiasuwa Mbengi – </a:t>
            </a:r>
            <a:r>
              <a:rPr lang="fr-FR" sz="1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Cheffe de travaux au Centre du cancer de </a:t>
            </a:r>
            <a:r>
              <a:rPr lang="fr-FR" sz="14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Sciensano</a:t>
            </a:r>
            <a:endParaRPr lang="fr-FR" sz="1400" b="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BE" sz="2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801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95B132-58AC-B349-886D-486666BC7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14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61936DC-5DF8-4546-A4A5-94742345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9ABE7555-35DA-9E41-8C81-377E01123F64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45A7ED1-A99F-0548-8138-8216E27B6DF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4E3276CA-F2A0-FF42-B71F-95EAFAA87A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9CAA5587-AFAD-6E40-84EA-F382F0F13B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EED1F510-F2E8-A340-8AE5-B3539E3977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5C79A49-A021-8541-B410-C944F466E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78" y="5077745"/>
            <a:ext cx="11384691" cy="1611086"/>
          </a:xfrm>
        </p:spPr>
        <p:txBody>
          <a:bodyPr/>
          <a:lstStyle/>
          <a:p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Thèmes</a:t>
            </a:r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transversaux</a:t>
            </a:r>
            <a: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  <a:t> et </a:t>
            </a:r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récurrents</a:t>
            </a:r>
            <a:b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</a:br>
            <a:r>
              <a:rPr lang="nl-BE" sz="1800" b="0" i="1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Dr</a:t>
            </a:r>
            <a:r>
              <a:rPr lang="nl-BE" sz="18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  Anne Boucquiau</a:t>
            </a:r>
            <a:endParaRPr lang="en-BE" sz="1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158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A582F-3958-3B47-A8A4-DC9165D99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Thèmes</a:t>
            </a:r>
            <a:r>
              <a:rPr lang="en-GB" dirty="0"/>
              <a:t> </a:t>
            </a:r>
            <a:r>
              <a:rPr lang="en-GB" dirty="0" err="1"/>
              <a:t>transversaux</a:t>
            </a:r>
            <a:r>
              <a:rPr lang="en-GB" dirty="0"/>
              <a:t>: </a:t>
            </a:r>
            <a:r>
              <a:rPr lang="en-GB" dirty="0" err="1"/>
              <a:t>besoins</a:t>
            </a:r>
            <a:r>
              <a:rPr lang="en-GB" dirty="0"/>
              <a:t> et </a:t>
            </a:r>
            <a:r>
              <a:rPr lang="en-GB" dirty="0" err="1"/>
              <a:t>défis</a:t>
            </a:r>
            <a:endParaRPr lang="en-GB" dirty="0"/>
          </a:p>
          <a:p>
            <a:r>
              <a:rPr lang="en-GB" sz="1800" b="0" dirty="0" err="1"/>
              <a:t>Recommandation</a:t>
            </a:r>
            <a:r>
              <a:rPr lang="en-GB" sz="1800" b="0" dirty="0"/>
              <a:t> </a:t>
            </a:r>
            <a:r>
              <a:rPr lang="en-GB" sz="1800" b="0" dirty="0" err="1"/>
              <a:t>d’après</a:t>
            </a:r>
            <a:r>
              <a:rPr lang="en-GB" sz="1800" b="0" dirty="0"/>
              <a:t> le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/>
              <a:t>1. </a:t>
            </a:r>
            <a:r>
              <a:rPr lang="en-GB" dirty="0" err="1"/>
              <a:t>Continuité</a:t>
            </a:r>
            <a:r>
              <a:rPr lang="en-GB" dirty="0"/>
              <a:t> des </a:t>
            </a:r>
            <a:r>
              <a:rPr lang="en-GB" dirty="0" err="1"/>
              <a:t>soins</a:t>
            </a:r>
            <a:r>
              <a:rPr lang="en-GB" dirty="0"/>
              <a:t>: </a:t>
            </a:r>
            <a:r>
              <a:rPr lang="en-GB" dirty="0" err="1"/>
              <a:t>soins</a:t>
            </a:r>
            <a:r>
              <a:rPr lang="en-GB" dirty="0"/>
              <a:t> </a:t>
            </a:r>
            <a:r>
              <a:rPr lang="en-GB" dirty="0" err="1"/>
              <a:t>transmuraux</a:t>
            </a:r>
            <a:r>
              <a:rPr lang="en-GB" dirty="0"/>
              <a:t> &amp; </a:t>
            </a:r>
            <a:r>
              <a:rPr lang="en-GB" dirty="0" err="1"/>
              <a:t>trajet</a:t>
            </a:r>
            <a:r>
              <a:rPr lang="en-GB" dirty="0"/>
              <a:t> </a:t>
            </a:r>
            <a:r>
              <a:rPr lang="en-GB" dirty="0" err="1"/>
              <a:t>strandardisé</a:t>
            </a:r>
            <a:endParaRPr lang="en-GB" dirty="0"/>
          </a:p>
          <a:p>
            <a:pPr lvl="3"/>
            <a:r>
              <a:rPr lang="en-GB" dirty="0" err="1"/>
              <a:t>soins</a:t>
            </a:r>
            <a:r>
              <a:rPr lang="en-GB" dirty="0"/>
              <a:t> </a:t>
            </a:r>
            <a:r>
              <a:rPr lang="en-GB" dirty="0" err="1"/>
              <a:t>transmuraux</a:t>
            </a:r>
            <a:r>
              <a:rPr lang="en-GB" dirty="0"/>
              <a:t> -&gt; communication et coordination</a:t>
            </a:r>
          </a:p>
          <a:p>
            <a:pPr lvl="3"/>
            <a:r>
              <a:rPr lang="en-GB" dirty="0" err="1"/>
              <a:t>soins</a:t>
            </a:r>
            <a:r>
              <a:rPr lang="en-GB" dirty="0"/>
              <a:t> de support -&gt; plus et </a:t>
            </a:r>
            <a:r>
              <a:rPr lang="en-GB" dirty="0" err="1"/>
              <a:t>mieux</a:t>
            </a:r>
            <a:r>
              <a:rPr lang="en-GB" dirty="0"/>
              <a:t> (par ex. </a:t>
            </a: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locaux</a:t>
            </a:r>
            <a:r>
              <a:rPr lang="en-GB" dirty="0"/>
              <a:t>)</a:t>
            </a:r>
          </a:p>
          <a:p>
            <a:pPr lvl="3"/>
            <a:r>
              <a:rPr lang="en-GB" dirty="0" err="1"/>
              <a:t>trajet</a:t>
            </a:r>
            <a:r>
              <a:rPr lang="en-GB" dirty="0"/>
              <a:t> </a:t>
            </a:r>
            <a:r>
              <a:rPr lang="en-GB" dirty="0" err="1"/>
              <a:t>strandardisé</a:t>
            </a:r>
            <a:r>
              <a:rPr lang="en-GB" dirty="0"/>
              <a:t> -&gt; assurance </a:t>
            </a:r>
            <a:r>
              <a:rPr lang="en-GB" dirty="0" err="1"/>
              <a:t>qualité</a:t>
            </a:r>
            <a:r>
              <a:rPr lang="en-GB" dirty="0"/>
              <a:t> et </a:t>
            </a:r>
            <a:r>
              <a:rPr lang="en-GB" dirty="0" err="1"/>
              <a:t>équité</a:t>
            </a:r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31607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A582F-3958-3B47-A8A4-DC9165D99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Thèmes</a:t>
            </a:r>
            <a:r>
              <a:rPr lang="en-GB" dirty="0"/>
              <a:t> </a:t>
            </a:r>
            <a:r>
              <a:rPr lang="en-GB" dirty="0" err="1"/>
              <a:t>transversaux</a:t>
            </a:r>
            <a:r>
              <a:rPr lang="en-GB" dirty="0"/>
              <a:t>: </a:t>
            </a:r>
            <a:r>
              <a:rPr lang="en-GB" dirty="0" err="1"/>
              <a:t>besoins</a:t>
            </a:r>
            <a:r>
              <a:rPr lang="en-GB" dirty="0"/>
              <a:t> et </a:t>
            </a:r>
            <a:r>
              <a:rPr lang="en-GB" dirty="0" err="1"/>
              <a:t>défis</a:t>
            </a:r>
            <a:endParaRPr lang="en-GB" dirty="0"/>
          </a:p>
          <a:p>
            <a:r>
              <a:rPr lang="en-GB" sz="1800" b="0" dirty="0" err="1"/>
              <a:t>Recommandation</a:t>
            </a:r>
            <a:r>
              <a:rPr lang="en-GB" sz="1800" b="0" dirty="0"/>
              <a:t> </a:t>
            </a:r>
            <a:r>
              <a:rPr lang="en-GB" sz="1800" b="0" dirty="0" err="1"/>
              <a:t>d’après</a:t>
            </a:r>
            <a:r>
              <a:rPr lang="en-GB" sz="1800" b="0" dirty="0"/>
              <a:t> le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/>
              <a:t>2. Formation des </a:t>
            </a:r>
            <a:r>
              <a:rPr lang="en-GB" dirty="0" err="1"/>
              <a:t>professionnels</a:t>
            </a:r>
            <a:r>
              <a:rPr lang="en-GB" dirty="0"/>
              <a:t>: expertise &amp; </a:t>
            </a:r>
            <a:r>
              <a:rPr lang="en-GB" dirty="0" err="1"/>
              <a:t>reconnaissances</a:t>
            </a:r>
            <a:endParaRPr lang="en-GB" dirty="0"/>
          </a:p>
          <a:p>
            <a:pPr lvl="3"/>
            <a:r>
              <a:rPr lang="en-GB" dirty="0" err="1"/>
              <a:t>oncologie</a:t>
            </a:r>
            <a:r>
              <a:rPr lang="en-GB" dirty="0"/>
              <a:t> dans les formations de base et augmenter </a:t>
            </a:r>
            <a:r>
              <a:rPr lang="en-GB" dirty="0" err="1"/>
              <a:t>l’offre</a:t>
            </a:r>
            <a:r>
              <a:rPr lang="en-GB" dirty="0"/>
              <a:t> de </a:t>
            </a:r>
            <a:r>
              <a:rPr lang="en-GB" dirty="0" err="1"/>
              <a:t>spécialisations</a:t>
            </a:r>
            <a:endParaRPr lang="en-GB" dirty="0"/>
          </a:p>
          <a:p>
            <a:pPr lvl="3"/>
            <a:r>
              <a:rPr lang="en-GB" dirty="0" err="1"/>
              <a:t>connaissance</a:t>
            </a:r>
            <a:r>
              <a:rPr lang="en-GB" dirty="0"/>
              <a:t> </a:t>
            </a:r>
            <a:r>
              <a:rPr lang="en-GB" dirty="0" err="1"/>
              <a:t>interprofessionnelle</a:t>
            </a:r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3260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A582F-3958-3B47-A8A4-DC9165D99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Thèmes</a:t>
            </a:r>
            <a:r>
              <a:rPr lang="en-GB" dirty="0"/>
              <a:t> </a:t>
            </a:r>
            <a:r>
              <a:rPr lang="en-GB" dirty="0" err="1"/>
              <a:t>transversaux</a:t>
            </a:r>
            <a:r>
              <a:rPr lang="en-GB" dirty="0"/>
              <a:t> : </a:t>
            </a:r>
            <a:r>
              <a:rPr lang="en-GB" dirty="0" err="1"/>
              <a:t>besoins</a:t>
            </a:r>
            <a:r>
              <a:rPr lang="en-GB" dirty="0"/>
              <a:t> et </a:t>
            </a:r>
            <a:r>
              <a:rPr lang="en-GB" dirty="0" err="1"/>
              <a:t>défis</a:t>
            </a:r>
            <a:endParaRPr lang="en-GB" dirty="0"/>
          </a:p>
          <a:p>
            <a:r>
              <a:rPr lang="en-GB" sz="1800" b="0" dirty="0" err="1"/>
              <a:t>Recommandation</a:t>
            </a:r>
            <a:r>
              <a:rPr lang="en-GB" sz="1800" b="0" dirty="0"/>
              <a:t> </a:t>
            </a:r>
            <a:r>
              <a:rPr lang="en-GB" sz="1800" b="0" dirty="0" err="1"/>
              <a:t>d’après</a:t>
            </a:r>
            <a:r>
              <a:rPr lang="en-GB" sz="1800" b="0" dirty="0"/>
              <a:t> le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/>
              <a:t>3. Surveillance, </a:t>
            </a:r>
            <a:r>
              <a:rPr lang="en-GB" dirty="0" err="1"/>
              <a:t>évaluation</a:t>
            </a:r>
            <a:r>
              <a:rPr lang="en-GB" dirty="0"/>
              <a:t> et recherche </a:t>
            </a:r>
          </a:p>
          <a:p>
            <a:pPr lvl="3"/>
            <a:r>
              <a:rPr lang="en-GB" dirty="0" err="1"/>
              <a:t>peu</a:t>
            </a:r>
            <a:r>
              <a:rPr lang="en-GB" dirty="0"/>
              <a:t> de </a:t>
            </a:r>
            <a:r>
              <a:rPr lang="en-GB" dirty="0" err="1"/>
              <a:t>données</a:t>
            </a:r>
            <a:r>
              <a:rPr lang="en-GB" dirty="0"/>
              <a:t> relatives aux </a:t>
            </a:r>
            <a:r>
              <a:rPr lang="en-GB" dirty="0" err="1"/>
              <a:t>soins</a:t>
            </a:r>
            <a:r>
              <a:rPr lang="en-GB" dirty="0"/>
              <a:t> (</a:t>
            </a:r>
            <a:r>
              <a:rPr lang="en-GB" dirty="0" err="1"/>
              <a:t>multidisciplinaires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manque de surveillance et </a:t>
            </a:r>
            <a:r>
              <a:rPr lang="en-GB" dirty="0" err="1"/>
              <a:t>d’évaluation</a:t>
            </a:r>
            <a:endParaRPr lang="en-GB" dirty="0"/>
          </a:p>
          <a:p>
            <a:pPr marL="0" lvl="3" indent="0">
              <a:buNone/>
            </a:pPr>
            <a:endParaRPr lang="en-GB" dirty="0"/>
          </a:p>
          <a:p>
            <a:pPr marL="1080000" lvl="2"/>
            <a:r>
              <a:rPr lang="en-GB" dirty="0" err="1"/>
              <a:t>Faisabilité</a:t>
            </a:r>
            <a:r>
              <a:rPr lang="en-GB" dirty="0"/>
              <a:t> de la </a:t>
            </a:r>
            <a:r>
              <a:rPr lang="en-GB" dirty="0" err="1"/>
              <a:t>collecte</a:t>
            </a:r>
            <a:r>
              <a:rPr lang="en-GB" dirty="0"/>
              <a:t> de </a:t>
            </a:r>
            <a:r>
              <a:rPr lang="en-GB" dirty="0" err="1"/>
              <a:t>données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</a:t>
            </a:r>
            <a:r>
              <a:rPr lang="en-GB" dirty="0"/>
              <a:t> </a:t>
            </a:r>
            <a:r>
              <a:rPr lang="en-GB" dirty="0" err="1"/>
              <a:t>outils</a:t>
            </a:r>
            <a:r>
              <a:rPr lang="en-GB" dirty="0"/>
              <a:t> </a:t>
            </a:r>
            <a:r>
              <a:rPr lang="en-GB" dirty="0" err="1"/>
              <a:t>électroniques</a:t>
            </a:r>
            <a:r>
              <a:rPr lang="en-GB" dirty="0"/>
              <a:t> et implication des patients</a:t>
            </a:r>
          </a:p>
          <a:p>
            <a:pPr lvl="3"/>
            <a:endParaRPr lang="en-GB" dirty="0"/>
          </a:p>
        </p:txBody>
      </p:sp>
      <p:pic>
        <p:nvPicPr>
          <p:cNvPr id="3" name="Picture 2" descr="attention clipart">
            <a:extLst>
              <a:ext uri="{FF2B5EF4-FFF2-40B4-BE49-F238E27FC236}">
                <a16:creationId xmlns:a16="http://schemas.microsoft.com/office/drawing/2014/main" id="{C467A913-D189-4C4A-BD22-A4A7D1A1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87" y="3052480"/>
            <a:ext cx="684079" cy="5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4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EFCC399-93F1-B649-A59D-E7C0C6834C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01810"/>
          </a:xfrm>
          <a:prstGeom prst="rect">
            <a:avLst/>
          </a:prstGeom>
        </p:spPr>
      </p:pic>
      <p:pic>
        <p:nvPicPr>
          <p:cNvPr id="14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61936DC-5DF8-4546-A4A5-94742345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9ABE7555-35DA-9E41-8C81-377E01123F64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45A7ED1-A99F-0548-8138-8216E27B6DF1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4E3276CA-F2A0-FF42-B71F-95EAFAA87A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9" name="Picture 9">
                <a:extLst>
                  <a:ext uri="{FF2B5EF4-FFF2-40B4-BE49-F238E27FC236}">
                    <a16:creationId xmlns:a16="http://schemas.microsoft.com/office/drawing/2014/main" id="{9CAA5587-AFAD-6E40-84EA-F382F0F13B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EED1F510-F2E8-A340-8AE5-B3539E39775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A5C79A49-A021-8541-B410-C944F466E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383BEE-6218-7845-8BF0-99CC018E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04" y="5196342"/>
            <a:ext cx="11384691" cy="1611086"/>
          </a:xfrm>
        </p:spPr>
        <p:txBody>
          <a:bodyPr/>
          <a:lstStyle/>
          <a:p>
            <a:r>
              <a:rPr lang="nl-BE" sz="2800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Conclusions</a:t>
            </a:r>
            <a:br>
              <a:rPr lang="nl-BE" sz="2800" dirty="0">
                <a:solidFill>
                  <a:schemeClr val="bg1"/>
                </a:solidFill>
                <a:latin typeface="Interstate Bold" panose="02000503020000020004" pitchFamily="2" charset="77"/>
              </a:rPr>
            </a:br>
            <a:r>
              <a:rPr lang="nl-BE" sz="1800" b="0" i="1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Dr</a:t>
            </a:r>
            <a:r>
              <a:rPr lang="nl-BE" sz="18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 Anne Boucquiau</a:t>
            </a:r>
            <a:endParaRPr lang="en-BE" sz="18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272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5512E0-3F77-2D42-9A2B-090369D81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7997825" cy="6274481"/>
          </a:xfrm>
        </p:spPr>
        <p:txBody>
          <a:bodyPr>
            <a:normAutofit/>
          </a:bodyPr>
          <a:lstStyle/>
          <a:p>
            <a:r>
              <a:rPr lang="en-GB" dirty="0"/>
              <a:t>Conclusions </a:t>
            </a:r>
          </a:p>
          <a:p>
            <a:r>
              <a:rPr lang="en-GB" sz="2000" b="0" dirty="0"/>
              <a:t>de la </a:t>
            </a:r>
            <a:r>
              <a:rPr lang="en-GB" sz="2000" b="0" dirty="0" err="1"/>
              <a:t>Fondation</a:t>
            </a:r>
            <a:r>
              <a:rPr lang="en-GB" sz="2000" b="0" dirty="0"/>
              <a:t> </a:t>
            </a:r>
            <a:r>
              <a:rPr lang="en-GB" sz="2000" b="0" dirty="0" err="1"/>
              <a:t>contre</a:t>
            </a:r>
            <a:r>
              <a:rPr lang="en-GB" sz="2000" b="0" dirty="0"/>
              <a:t> le Cancer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Ce Baromètre est un état des lieux détaillé de la situation du cancer en Belgique et une source d'inspiration pour tous les acteurs. Également pour la Fondation contre le cancer.</a:t>
            </a:r>
          </a:p>
          <a:p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En raison de l'ampleur et de la diversité des besoins qui se font jour, la Fondation contre le cancer fait appel aux autorités afin de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</a:rPr>
              <a:t>Réunir toutes les parties prenantes pour une consultation large et urgente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</a:rPr>
              <a:t>Établir une liste d'actions concrètes et fournir les ressources nécessaires à leur mise en œuvre.</a:t>
            </a:r>
          </a:p>
          <a:p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La Fondation contre le Cancer appelle donc </a:t>
            </a:r>
          </a:p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fr-FR" sz="1800" u="sng" dirty="0">
                <a:solidFill>
                  <a:schemeClr val="accent1">
                    <a:lumMod val="50000"/>
                  </a:schemeClr>
                </a:solidFill>
              </a:rPr>
              <a:t>un nouveau plan national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contre le cancer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13884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D7C96B1-AF05-214B-A24B-69ED9E27DC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9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819" y="510840"/>
            <a:ext cx="9071181" cy="5224038"/>
          </a:xfrm>
        </p:spPr>
        <p:txBody>
          <a:bodyPr>
            <a:normAutofit/>
          </a:bodyPr>
          <a:lstStyle/>
          <a:p>
            <a:r>
              <a:rPr lang="en-GB" sz="2400" dirty="0"/>
              <a:t>METHODOLOGIE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F85A0F-664E-6A49-94CA-084531285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132522"/>
              </p:ext>
            </p:extLst>
          </p:nvPr>
        </p:nvGraphicFramePr>
        <p:xfrm>
          <a:off x="1172918" y="1833610"/>
          <a:ext cx="6122404" cy="435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1659834" y="1023730"/>
            <a:ext cx="5605670" cy="924340"/>
          </a:xfrm>
          <a:prstGeom prst="ellipse">
            <a:avLst/>
          </a:prstGeom>
          <a:solidFill>
            <a:srgbClr val="14B2A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BCB2021 STEERING COMMITTEE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729E2E2-2A0B-0748-893E-FA41B3D814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81" y="1288300"/>
            <a:ext cx="991674" cy="315672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67EF4117-99A8-FE44-A95D-7AC0662CA1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89" y="1259150"/>
            <a:ext cx="633419" cy="4534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BB294AA-EF92-BB4D-88CB-B0EC1C4719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807" y="1259150"/>
            <a:ext cx="383460" cy="344822"/>
          </a:xfrm>
          <a:prstGeom prst="rect">
            <a:avLst/>
          </a:prstGeom>
        </p:spPr>
      </p:pic>
      <p:pic>
        <p:nvPicPr>
          <p:cNvPr id="1026" name="Picture 2" descr="FONDATION CONTRE LE CANCER - guide des dons et legs Belgiq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90" y="1259150"/>
            <a:ext cx="1209331" cy="4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243AE9-23DA-4496-9126-F53492C84C3E}"/>
              </a:ext>
            </a:extLst>
          </p:cNvPr>
          <p:cNvSpPr txBox="1"/>
          <p:nvPr/>
        </p:nvSpPr>
        <p:spPr>
          <a:xfrm>
            <a:off x="5892035" y="1572261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>
                <a:solidFill>
                  <a:schemeClr val="bg1"/>
                </a:solidFill>
              </a:rPr>
              <a:t>Collège d’Oncologie</a:t>
            </a:r>
            <a:endParaRPr lang="LID4096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5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930C4-768B-2A44-9E8F-5211F4A58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264" y="461346"/>
            <a:ext cx="7997825" cy="6328229"/>
          </a:xfrm>
        </p:spPr>
        <p:txBody>
          <a:bodyPr>
            <a:normAutofit/>
          </a:bodyPr>
          <a:lstStyle/>
          <a:p>
            <a:r>
              <a:rPr lang="en-GB" dirty="0" err="1"/>
              <a:t>Méthodologie</a:t>
            </a:r>
            <a:r>
              <a:rPr lang="en-GB" dirty="0"/>
              <a:t>- </a:t>
            </a:r>
            <a:r>
              <a:rPr lang="en-GB" dirty="0" err="1"/>
              <a:t>Processus</a:t>
            </a:r>
            <a:endParaRPr lang="en-GB" dirty="0"/>
          </a:p>
          <a:p>
            <a:pPr lvl="3"/>
            <a:endParaRPr lang="en-GB" dirty="0"/>
          </a:p>
          <a:p>
            <a:pPr marL="342900" lvl="3" indent="-342900">
              <a:buFont typeface="+mj-lt"/>
              <a:buAutoNum type="arabicPeriod"/>
            </a:pPr>
            <a:r>
              <a:rPr lang="en-GB" b="1" dirty="0"/>
              <a:t>Identification des </a:t>
            </a:r>
            <a:r>
              <a:rPr lang="en-GB" b="1" dirty="0" err="1"/>
              <a:t>thèmes</a:t>
            </a:r>
            <a:r>
              <a:rPr lang="en-GB" b="1" dirty="0"/>
              <a:t> </a:t>
            </a:r>
            <a:r>
              <a:rPr lang="en-GB" dirty="0"/>
              <a:t>à </a:t>
            </a:r>
            <a:r>
              <a:rPr lang="en-GB" dirty="0" err="1"/>
              <a:t>aborder</a:t>
            </a:r>
            <a:r>
              <a:rPr lang="en-GB" dirty="0"/>
              <a:t> via la </a:t>
            </a:r>
            <a:r>
              <a:rPr lang="en-GB" dirty="0" err="1"/>
              <a:t>littérature</a:t>
            </a:r>
            <a:r>
              <a:rPr lang="en-GB" dirty="0"/>
              <a:t> et consultation des patients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GB" b="1" dirty="0"/>
              <a:t>Division </a:t>
            </a:r>
            <a:r>
              <a:rPr lang="en-GB" b="1" dirty="0" err="1"/>
              <a:t>en</a:t>
            </a:r>
            <a:r>
              <a:rPr lang="en-GB" b="1" dirty="0"/>
              <a:t> cinq </a:t>
            </a:r>
            <a:r>
              <a:rPr lang="en-GB" b="1" dirty="0" err="1"/>
              <a:t>domaines</a:t>
            </a:r>
            <a:r>
              <a:rPr lang="en-GB" b="1" dirty="0"/>
              <a:t> </a:t>
            </a:r>
            <a:r>
              <a:rPr lang="en-GB" b="1" dirty="0" err="1"/>
              <a:t>distincts</a:t>
            </a:r>
            <a:r>
              <a:rPr lang="en-GB" b="1" dirty="0"/>
              <a:t> et 5 </a:t>
            </a:r>
            <a:r>
              <a:rPr lang="en-GB" b="1" dirty="0" err="1"/>
              <a:t>groupes</a:t>
            </a:r>
            <a:r>
              <a:rPr lang="en-GB" b="1" dirty="0"/>
              <a:t> de travail </a:t>
            </a:r>
          </a:p>
          <a:p>
            <a:pPr lvl="4"/>
            <a:r>
              <a:rPr lang="en-GB" i="1" dirty="0"/>
              <a:t>Promotion de la santé et </a:t>
            </a:r>
            <a:r>
              <a:rPr lang="en-GB" i="1" dirty="0" err="1"/>
              <a:t>prévention</a:t>
            </a:r>
            <a:r>
              <a:rPr lang="en-GB" i="1" dirty="0"/>
              <a:t> </a:t>
            </a:r>
            <a:r>
              <a:rPr lang="en-GB" i="1" dirty="0" err="1"/>
              <a:t>primaire</a:t>
            </a:r>
            <a:r>
              <a:rPr lang="en-GB" i="1" dirty="0"/>
              <a:t> </a:t>
            </a:r>
          </a:p>
          <a:p>
            <a:pPr lvl="4"/>
            <a:r>
              <a:rPr lang="en-GB" i="1" dirty="0" err="1"/>
              <a:t>Dépistage</a:t>
            </a:r>
            <a:r>
              <a:rPr lang="en-GB" i="1" dirty="0"/>
              <a:t> </a:t>
            </a:r>
          </a:p>
          <a:p>
            <a:pPr lvl="4"/>
            <a:r>
              <a:rPr lang="en-GB" i="1" dirty="0"/>
              <a:t>Diagnostic et </a:t>
            </a:r>
            <a:r>
              <a:rPr lang="en-GB" i="1" dirty="0" err="1"/>
              <a:t>traitement</a:t>
            </a:r>
            <a:r>
              <a:rPr lang="en-GB" i="1" dirty="0"/>
              <a:t> </a:t>
            </a:r>
          </a:p>
          <a:p>
            <a:pPr lvl="4"/>
            <a:r>
              <a:rPr lang="en-GB" i="1" dirty="0"/>
              <a:t>Survivorship</a:t>
            </a:r>
          </a:p>
          <a:p>
            <a:pPr lvl="4"/>
            <a:r>
              <a:rPr lang="en-GB" i="1" dirty="0" err="1"/>
              <a:t>Soins</a:t>
            </a:r>
            <a:r>
              <a:rPr lang="en-GB" i="1" dirty="0"/>
              <a:t> </a:t>
            </a:r>
            <a:r>
              <a:rPr lang="en-GB" i="1" dirty="0" err="1"/>
              <a:t>palliatifs</a:t>
            </a:r>
            <a:r>
              <a:rPr lang="en-GB" i="1" dirty="0"/>
              <a:t> </a:t>
            </a:r>
          </a:p>
          <a:p>
            <a:pPr marL="0" lvl="4" indent="0">
              <a:buNone/>
            </a:pPr>
            <a:r>
              <a:rPr lang="en-GB" sz="1800" dirty="0"/>
              <a:t>	= 15 sessions de travail, 79 participants de 51 institutions </a:t>
            </a:r>
            <a:r>
              <a:rPr lang="en-GB" sz="1800" dirty="0" err="1"/>
              <a:t>différentes</a:t>
            </a:r>
            <a:r>
              <a:rPr lang="en-GB" sz="1800" dirty="0"/>
              <a:t>, 	</a:t>
            </a:r>
            <a:r>
              <a:rPr lang="en-GB" sz="1800" dirty="0" err="1"/>
              <a:t>échanges</a:t>
            </a:r>
            <a:r>
              <a:rPr lang="en-GB" sz="1800" dirty="0"/>
              <a:t> </a:t>
            </a:r>
            <a:r>
              <a:rPr lang="en-GB" sz="1800" dirty="0" err="1"/>
              <a:t>pré</a:t>
            </a:r>
            <a:r>
              <a:rPr lang="en-GB" sz="1800" dirty="0"/>
              <a:t> et post-sessions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GB" b="1" dirty="0" err="1"/>
              <a:t>Enquête</a:t>
            </a:r>
            <a:r>
              <a:rPr lang="en-GB" b="1" dirty="0"/>
              <a:t> </a:t>
            </a:r>
            <a:r>
              <a:rPr lang="en-GB" b="1" dirty="0" err="1"/>
              <a:t>auprès</a:t>
            </a:r>
            <a:r>
              <a:rPr lang="en-GB" b="1" dirty="0"/>
              <a:t> des patients</a:t>
            </a:r>
          </a:p>
          <a:p>
            <a:pPr marL="0" lvl="3" indent="0">
              <a:buNone/>
            </a:pPr>
            <a:r>
              <a:rPr lang="en-GB" b="1" dirty="0"/>
              <a:t>	= </a:t>
            </a:r>
            <a:r>
              <a:rPr lang="en-GB" dirty="0"/>
              <a:t>622 </a:t>
            </a:r>
            <a:r>
              <a:rPr lang="en-GB" dirty="0" err="1"/>
              <a:t>répondants</a:t>
            </a:r>
            <a:endParaRPr lang="en-GB" dirty="0"/>
          </a:p>
          <a:p>
            <a:pPr lvl="4"/>
            <a:endParaRPr lang="en-GB" dirty="0"/>
          </a:p>
          <a:p>
            <a:pPr lvl="7"/>
            <a:endParaRPr lang="en-GB" dirty="0"/>
          </a:p>
          <a:p>
            <a:endParaRPr lang="en-B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45159063"/>
              </p:ext>
            </p:extLst>
          </p:nvPr>
        </p:nvGraphicFramePr>
        <p:xfrm>
          <a:off x="7605557" y="831804"/>
          <a:ext cx="1330519" cy="457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53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930C4-768B-2A44-9E8F-5211F4A58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398" y="173865"/>
            <a:ext cx="7997825" cy="6328229"/>
          </a:xfrm>
        </p:spPr>
        <p:txBody>
          <a:bodyPr>
            <a:normAutofit/>
          </a:bodyPr>
          <a:lstStyle/>
          <a:p>
            <a:r>
              <a:rPr lang="en-GB" dirty="0" err="1"/>
              <a:t>Méthodologie</a:t>
            </a:r>
            <a:r>
              <a:rPr lang="en-GB" dirty="0"/>
              <a:t>- </a:t>
            </a:r>
            <a:r>
              <a:rPr lang="en-GB" dirty="0" err="1"/>
              <a:t>Processus</a:t>
            </a:r>
            <a:endParaRPr lang="en-GB" dirty="0"/>
          </a:p>
          <a:p>
            <a:pPr lvl="3"/>
            <a:endParaRPr lang="en-GB" dirty="0"/>
          </a:p>
          <a:p>
            <a:pPr marL="342900" lvl="3" indent="-342900">
              <a:buFont typeface="+mj-lt"/>
              <a:buAutoNum type="arabicPeriod"/>
            </a:pPr>
            <a:r>
              <a:rPr lang="en-GB" b="1" dirty="0"/>
              <a:t>Identification des </a:t>
            </a:r>
            <a:r>
              <a:rPr lang="en-GB" b="1" dirty="0" err="1"/>
              <a:t>thèmes</a:t>
            </a:r>
            <a:r>
              <a:rPr lang="en-GB" b="1" dirty="0"/>
              <a:t> </a:t>
            </a:r>
            <a:r>
              <a:rPr lang="en-GB" dirty="0"/>
              <a:t>à </a:t>
            </a:r>
            <a:r>
              <a:rPr lang="en-GB" dirty="0" err="1"/>
              <a:t>aborder</a:t>
            </a:r>
            <a:r>
              <a:rPr lang="en-GB" dirty="0"/>
              <a:t> via la </a:t>
            </a:r>
            <a:r>
              <a:rPr lang="en-GB" dirty="0" err="1"/>
              <a:t>littérature</a:t>
            </a:r>
            <a:r>
              <a:rPr lang="en-GB" dirty="0"/>
              <a:t> et consultation des patients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GB" b="1" dirty="0"/>
              <a:t>Division </a:t>
            </a:r>
            <a:r>
              <a:rPr lang="en-GB" b="1" dirty="0" err="1"/>
              <a:t>en</a:t>
            </a:r>
            <a:r>
              <a:rPr lang="en-GB" b="1" dirty="0"/>
              <a:t> cinq </a:t>
            </a:r>
            <a:r>
              <a:rPr lang="en-GB" b="1" dirty="0" err="1"/>
              <a:t>domaines</a:t>
            </a:r>
            <a:r>
              <a:rPr lang="en-GB" b="1" dirty="0"/>
              <a:t> </a:t>
            </a:r>
            <a:r>
              <a:rPr lang="en-GB" b="1" dirty="0" err="1"/>
              <a:t>distincts</a:t>
            </a:r>
            <a:r>
              <a:rPr lang="en-GB" b="1" dirty="0"/>
              <a:t> et 5 </a:t>
            </a:r>
            <a:r>
              <a:rPr lang="en-GB" b="1" dirty="0" err="1"/>
              <a:t>groupes</a:t>
            </a:r>
            <a:r>
              <a:rPr lang="en-GB" b="1" dirty="0"/>
              <a:t> de travail </a:t>
            </a:r>
            <a:endParaRPr lang="en-GB" dirty="0"/>
          </a:p>
          <a:p>
            <a:pPr marL="342900" lvl="3" indent="-342900">
              <a:buFont typeface="+mj-lt"/>
              <a:buAutoNum type="arabicPeriod"/>
            </a:pPr>
            <a:r>
              <a:rPr lang="en-GB" b="1" dirty="0" err="1"/>
              <a:t>Enquête</a:t>
            </a:r>
            <a:r>
              <a:rPr lang="en-GB" b="1" dirty="0"/>
              <a:t> </a:t>
            </a:r>
            <a:r>
              <a:rPr lang="en-GB" b="1" dirty="0" err="1"/>
              <a:t>auprès</a:t>
            </a:r>
            <a:r>
              <a:rPr lang="en-GB" b="1" dirty="0"/>
              <a:t> des patients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GB" b="1" dirty="0" err="1"/>
              <a:t>Receuil</a:t>
            </a:r>
            <a:r>
              <a:rPr lang="en-GB" b="1" dirty="0"/>
              <a:t> des </a:t>
            </a:r>
            <a:r>
              <a:rPr lang="en-GB" b="1" dirty="0" err="1"/>
              <a:t>données</a:t>
            </a:r>
            <a:r>
              <a:rPr lang="en-GB" b="1" dirty="0"/>
              <a:t> </a:t>
            </a:r>
            <a:r>
              <a:rPr lang="en-GB" b="1" dirty="0" err="1"/>
              <a:t>épidémiologiques</a:t>
            </a:r>
            <a:r>
              <a:rPr lang="en-GB" b="1" dirty="0"/>
              <a:t> (</a:t>
            </a:r>
            <a:r>
              <a:rPr lang="en-GB" b="1" dirty="0" err="1"/>
              <a:t>chiffres</a:t>
            </a:r>
            <a:r>
              <a:rPr lang="en-GB" b="1" dirty="0"/>
              <a:t>) </a:t>
            </a:r>
          </a:p>
          <a:p>
            <a:pPr marL="0" lvl="3" indent="0">
              <a:buNone/>
            </a:pPr>
            <a:r>
              <a:rPr lang="en-GB" b="1" dirty="0"/>
              <a:t>	</a:t>
            </a:r>
            <a:r>
              <a:rPr lang="en-GB" dirty="0"/>
              <a:t>BCR, </a:t>
            </a:r>
            <a:r>
              <a:rPr lang="en-GB" dirty="0" err="1"/>
              <a:t>Fondation</a:t>
            </a:r>
            <a:r>
              <a:rPr lang="en-GB" dirty="0"/>
              <a:t>, INAMI, SPFs, </a:t>
            </a:r>
            <a:r>
              <a:rPr lang="en-GB" dirty="0" err="1"/>
              <a:t>agences</a:t>
            </a:r>
            <a:r>
              <a:rPr lang="en-GB" dirty="0"/>
              <a:t> </a:t>
            </a:r>
            <a:r>
              <a:rPr lang="en-GB" dirty="0" err="1"/>
              <a:t>régionales</a:t>
            </a:r>
            <a:r>
              <a:rPr lang="en-GB" dirty="0"/>
              <a:t>, etc. </a:t>
            </a:r>
          </a:p>
          <a:p>
            <a:pPr marL="342900" lvl="3" indent="-342900">
              <a:buFont typeface="+mj-lt"/>
              <a:buAutoNum type="arabicPeriod" startAt="5"/>
            </a:pPr>
            <a:r>
              <a:rPr lang="en-GB" b="1" dirty="0" err="1"/>
              <a:t>Couplage</a:t>
            </a:r>
            <a:r>
              <a:rPr lang="en-GB" b="1" dirty="0"/>
              <a:t> des </a:t>
            </a:r>
            <a:r>
              <a:rPr lang="en-GB" b="1" dirty="0" err="1"/>
              <a:t>informations</a:t>
            </a:r>
            <a:r>
              <a:rPr lang="en-GB" b="1" dirty="0"/>
              <a:t> et </a:t>
            </a:r>
            <a:r>
              <a:rPr lang="en-GB" b="1" dirty="0" err="1"/>
              <a:t>rédaction</a:t>
            </a:r>
            <a:r>
              <a:rPr lang="en-GB" b="1" dirty="0"/>
              <a:t> du barometer</a:t>
            </a:r>
          </a:p>
          <a:p>
            <a:pPr marL="0" lvl="3" indent="0">
              <a:buNone/>
            </a:pPr>
            <a:r>
              <a:rPr lang="en-GB" dirty="0"/>
              <a:t>(</a:t>
            </a:r>
            <a:r>
              <a:rPr lang="en-GB" dirty="0" err="1"/>
              <a:t>brouillons</a:t>
            </a:r>
            <a:r>
              <a:rPr lang="en-GB" dirty="0"/>
              <a:t> des </a:t>
            </a:r>
            <a:r>
              <a:rPr lang="en-GB" dirty="0" err="1"/>
              <a:t>chapitres</a:t>
            </a:r>
            <a:r>
              <a:rPr lang="en-GB" dirty="0"/>
              <a:t> </a:t>
            </a:r>
            <a:r>
              <a:rPr lang="en-GB" dirty="0" err="1"/>
              <a:t>relus</a:t>
            </a:r>
            <a:r>
              <a:rPr lang="en-GB" dirty="0"/>
              <a:t>, </a:t>
            </a:r>
            <a:r>
              <a:rPr lang="en-GB" dirty="0" err="1"/>
              <a:t>corrigés</a:t>
            </a:r>
            <a:r>
              <a:rPr lang="en-GB" dirty="0"/>
              <a:t> et </a:t>
            </a:r>
            <a:r>
              <a:rPr lang="en-GB" dirty="0" err="1"/>
              <a:t>complétés</a:t>
            </a:r>
            <a:r>
              <a:rPr lang="en-GB" dirty="0"/>
              <a:t> par les experts des GT)</a:t>
            </a:r>
          </a:p>
          <a:p>
            <a:pPr marL="0" lvl="3" indent="0">
              <a:buNone/>
            </a:pPr>
            <a:endParaRPr lang="fr-FR" sz="1900" dirty="0">
              <a:solidFill>
                <a:srgbClr val="000044"/>
              </a:solidFill>
              <a:latin typeface="Interstate Bold" panose="02000503020000020004" pitchFamily="2" charset="77"/>
            </a:endParaRPr>
          </a:p>
          <a:p>
            <a:pPr marL="0" lvl="3" indent="0">
              <a:buNone/>
            </a:pPr>
            <a:r>
              <a:rPr lang="fr-FR" b="1" dirty="0"/>
              <a:t>Deux chapitres généraux et introductifs:</a:t>
            </a:r>
          </a:p>
          <a:p>
            <a:pPr lvl="3"/>
            <a:r>
              <a:rPr lang="fr-FR" sz="1600" dirty="0"/>
              <a:t>Mécanismes du cancer - Prof. Dr. Marc Peeters (Collège Oncologie)</a:t>
            </a:r>
          </a:p>
          <a:p>
            <a:pPr lvl="3"/>
            <a:r>
              <a:rPr lang="fr-FR" sz="1600" dirty="0"/>
              <a:t>Épidémiologie du cancer en Belgique - Bart Van Gool, </a:t>
            </a:r>
            <a:r>
              <a:rPr lang="fr-FR" sz="1600" dirty="0" err="1"/>
              <a:t>Harlinde</a:t>
            </a:r>
            <a:r>
              <a:rPr lang="fr-FR" sz="1600" dirty="0"/>
              <a:t> De </a:t>
            </a:r>
            <a:r>
              <a:rPr lang="fr-FR" sz="1600" dirty="0" err="1"/>
              <a:t>Schutter</a:t>
            </a:r>
            <a:r>
              <a:rPr lang="fr-FR" sz="1600" dirty="0"/>
              <a:t> (BC)</a:t>
            </a:r>
            <a:endParaRPr lang="en-GB" sz="1600" dirty="0"/>
          </a:p>
          <a:p>
            <a:pPr lvl="7"/>
            <a:endParaRPr lang="en-GB" dirty="0"/>
          </a:p>
          <a:p>
            <a:endParaRPr lang="en-B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3901282"/>
              </p:ext>
            </p:extLst>
          </p:nvPr>
        </p:nvGraphicFramePr>
        <p:xfrm>
          <a:off x="7421595" y="716851"/>
          <a:ext cx="1330519" cy="457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77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39C170FE-1653-C54A-B674-B48F25913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6128951"/>
          </a:xfrm>
          <a:prstGeom prst="rect">
            <a:avLst/>
          </a:prstGeom>
        </p:spPr>
      </p:pic>
      <p:pic>
        <p:nvPicPr>
          <p:cNvPr id="11" name="Picture 4" descr="A green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480B0215-F5F4-2D4E-8ED2-C8F85916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4839819"/>
            <a:ext cx="9151178" cy="2018181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5D0BD8DF-7E7A-E44E-8381-5B793ACFB195}"/>
              </a:ext>
            </a:extLst>
          </p:cNvPr>
          <p:cNvGrpSpPr/>
          <p:nvPr/>
        </p:nvGrpSpPr>
        <p:grpSpPr>
          <a:xfrm>
            <a:off x="6947652" y="5490003"/>
            <a:ext cx="1897570" cy="1217082"/>
            <a:chOff x="6313810" y="5103116"/>
            <a:chExt cx="2545016" cy="1632347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EF2C12AA-1B81-0B4E-8C56-E949C54AA383}"/>
                </a:ext>
              </a:extLst>
            </p:cNvPr>
            <p:cNvGrpSpPr/>
            <p:nvPr userDrawn="1"/>
          </p:nvGrpSpPr>
          <p:grpSpPr>
            <a:xfrm>
              <a:off x="6313810" y="6032474"/>
              <a:ext cx="2545016" cy="702989"/>
              <a:chOff x="1086489" y="3298673"/>
              <a:chExt cx="3274835" cy="904129"/>
            </a:xfrm>
          </p:grpSpPr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405EDE18-6625-5A44-A195-BFFBCBA8D4D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811" t="69322" r="11328" b="20574"/>
              <a:stretch/>
            </p:blipFill>
            <p:spPr>
              <a:xfrm>
                <a:off x="1086489" y="3620171"/>
                <a:ext cx="3274835" cy="218981"/>
              </a:xfrm>
              <a:prstGeom prst="rect">
                <a:avLst/>
              </a:prstGeom>
            </p:spPr>
          </p:pic>
          <p:pic>
            <p:nvPicPr>
              <p:cNvPr id="17" name="Picture 9">
                <a:extLst>
                  <a:ext uri="{FF2B5EF4-FFF2-40B4-BE49-F238E27FC236}">
                    <a16:creationId xmlns:a16="http://schemas.microsoft.com/office/drawing/2014/main" id="{44EFC5E6-20EF-6A43-BEBA-9378EDB7E3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881" t="69411" r="13158" b="18563"/>
              <a:stretch/>
            </p:blipFill>
            <p:spPr>
              <a:xfrm>
                <a:off x="1406217" y="3942149"/>
                <a:ext cx="2635381" cy="260653"/>
              </a:xfrm>
              <a:prstGeom prst="rect">
                <a:avLst/>
              </a:prstGeom>
            </p:spPr>
          </p:pic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id="{D040B7E8-8F89-594C-B251-E2944DAA428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979" t="69561" r="11906" b="18412"/>
              <a:stretch/>
            </p:blipFill>
            <p:spPr>
              <a:xfrm>
                <a:off x="1280470" y="3298673"/>
                <a:ext cx="2886874" cy="260653"/>
              </a:xfrm>
              <a:prstGeom prst="rect">
                <a:avLst/>
              </a:prstGeom>
            </p:spPr>
          </p:pic>
        </p:grp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F031A7C6-48E0-9147-B46E-FBBEB04904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656" t="18538" r="28458" b="35634"/>
            <a:stretch/>
          </p:blipFill>
          <p:spPr>
            <a:xfrm>
              <a:off x="6833604" y="5103116"/>
              <a:ext cx="1548558" cy="883779"/>
            </a:xfrm>
            <a:prstGeom prst="rect">
              <a:avLst/>
            </a:prstGeom>
            <a:effectLst>
              <a:glow rad="32082">
                <a:schemeClr val="bg1">
                  <a:alpha val="9717"/>
                </a:schemeClr>
              </a:glow>
            </a:effectLst>
          </p:spPr>
        </p:pic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A04F4E3B-3986-BA45-9C4D-39DBD0D439F3}"/>
              </a:ext>
            </a:extLst>
          </p:cNvPr>
          <p:cNvSpPr txBox="1">
            <a:spLocks/>
          </p:cNvSpPr>
          <p:nvPr/>
        </p:nvSpPr>
        <p:spPr>
          <a:xfrm>
            <a:off x="291668" y="5189829"/>
            <a:ext cx="8553486" cy="1611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000044"/>
                </a:solidFill>
                <a:latin typeface="Interstate Regular" panose="02000503020000020004" pitchFamily="2" charset="77"/>
                <a:ea typeface="+mj-ea"/>
                <a:cs typeface="+mj-cs"/>
              </a:defRPr>
            </a:lvl1pPr>
          </a:lstStyle>
          <a:p>
            <a:r>
              <a:rPr lang="nl-BE" sz="2400" dirty="0">
                <a:solidFill>
                  <a:schemeClr val="bg1"/>
                </a:solidFill>
                <a:latin typeface="Interstate Bold" panose="02000503020000020004" pitchFamily="2" charset="77"/>
              </a:rPr>
              <a:t>Promotion de la santé et prévention primaire</a:t>
            </a:r>
          </a:p>
          <a:p>
            <a:r>
              <a:rPr lang="nl-BE" sz="2000" b="0" i="1" dirty="0" err="1">
                <a:solidFill>
                  <a:schemeClr val="bg1"/>
                </a:solidFill>
                <a:latin typeface="Interstate Bold" panose="02000503020000020004" pitchFamily="2" charset="77"/>
              </a:rPr>
              <a:t>Dr</a:t>
            </a:r>
            <a:r>
              <a:rPr lang="nl-BE" sz="2000" b="0" i="1" dirty="0">
                <a:solidFill>
                  <a:schemeClr val="bg1"/>
                </a:solidFill>
                <a:latin typeface="Interstate Bold" panose="02000503020000020004" pitchFamily="2" charset="77"/>
              </a:rPr>
              <a:t> Didier Vander Steichel</a:t>
            </a:r>
            <a:endParaRPr lang="en-BE" sz="2000" b="0" i="1" dirty="0">
              <a:solidFill>
                <a:schemeClr val="bg1"/>
              </a:solidFill>
              <a:latin typeface="Interstate Bold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162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FF149-675D-2C44-84E2-1D5F9EBE3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044" y="312057"/>
            <a:ext cx="7997825" cy="4659313"/>
          </a:xfrm>
        </p:spPr>
        <p:txBody>
          <a:bodyPr>
            <a:normAutofit/>
          </a:bodyPr>
          <a:lstStyle/>
          <a:p>
            <a:r>
              <a:rPr lang="en-GB" dirty="0"/>
              <a:t>Evolution des nouveaux </a:t>
            </a:r>
            <a:r>
              <a:rPr lang="en-GB" dirty="0" err="1"/>
              <a:t>cas</a:t>
            </a:r>
            <a:r>
              <a:rPr lang="en-GB" dirty="0"/>
              <a:t> : </a:t>
            </a:r>
            <a:br>
              <a:rPr lang="en-GB" dirty="0"/>
            </a:br>
            <a:r>
              <a:rPr lang="en-GB" dirty="0"/>
              <a:t>tendance </a:t>
            </a:r>
            <a:r>
              <a:rPr lang="en-GB" dirty="0" err="1"/>
              <a:t>inquiétante</a:t>
            </a:r>
            <a:r>
              <a:rPr lang="en-GB" dirty="0"/>
              <a:t>…</a:t>
            </a:r>
          </a:p>
          <a:p>
            <a:pPr lvl="2"/>
            <a:r>
              <a:rPr lang="fr-BE" dirty="0"/>
              <a:t>68.702 nouveaux cas en 2017</a:t>
            </a:r>
          </a:p>
          <a:p>
            <a:pPr lvl="2"/>
            <a:r>
              <a:rPr lang="fr-BE" dirty="0"/>
              <a:t>70.428 nouveaux cas en 2018</a:t>
            </a:r>
          </a:p>
          <a:p>
            <a:pPr lvl="2"/>
            <a:r>
              <a:rPr lang="fr-BE" dirty="0"/>
              <a:t>75.894 nouveaux cas en 2025</a:t>
            </a:r>
          </a:p>
          <a:p>
            <a:pPr lvl="2"/>
            <a:r>
              <a:rPr lang="fr-BE" sz="2400" b="1" dirty="0">
                <a:latin typeface="Interstate Bold" panose="02000503020000020004" pitchFamily="2" charset="77"/>
              </a:rPr>
              <a:t>+ 10,4 %</a:t>
            </a:r>
          </a:p>
          <a:p>
            <a:pPr lvl="2"/>
            <a:r>
              <a:rPr lang="fr-BE" sz="2400" b="1" dirty="0">
                <a:latin typeface="Interstate Bold" panose="02000503020000020004" pitchFamily="2" charset="77"/>
              </a:rPr>
              <a:t>Dont 40% pourraient être évités</a:t>
            </a:r>
          </a:p>
          <a:p>
            <a:pPr lvl="2"/>
            <a:endParaRPr lang="fr-BE" sz="2400" b="1" dirty="0">
              <a:latin typeface="Interstate Bold" panose="02000503020000020004" pitchFamily="2" charset="77"/>
            </a:endParaRPr>
          </a:p>
          <a:p>
            <a:endParaRPr lang="en-B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DAF03D-325F-F341-BE31-72A5C4B32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733144"/>
              </p:ext>
            </p:extLst>
          </p:nvPr>
        </p:nvGraphicFramePr>
        <p:xfrm>
          <a:off x="4968240" y="1488432"/>
          <a:ext cx="3555999" cy="375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91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1A4AA-3B74-8843-8D3E-9DD342298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8407424" cy="4659313"/>
          </a:xfrm>
        </p:spPr>
        <p:txBody>
          <a:bodyPr/>
          <a:lstStyle/>
          <a:p>
            <a:pPr lvl="1"/>
            <a:r>
              <a:rPr lang="fr-BE" dirty="0"/>
              <a:t>Nombre de nouveaux cas de cancers attribuables au mode de vie et à l'environnement en France en 2015 parmi les adultes de 30 ans et plus </a:t>
            </a:r>
          </a:p>
          <a:p>
            <a:pPr lvl="1"/>
            <a:endParaRPr lang="en-BE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FDCBD9D3-35ED-AF41-97C0-19674F444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61"/>
          <a:stretch/>
        </p:blipFill>
        <p:spPr>
          <a:xfrm>
            <a:off x="101050" y="1194836"/>
            <a:ext cx="7754833" cy="3648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3ABC5-05DD-DD4E-806A-200FAC3F3C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484" y="4897009"/>
            <a:ext cx="4205887" cy="2340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C636B2A-F04E-7B40-B430-BA00F2FDF6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613" y="5301031"/>
            <a:ext cx="1841741" cy="43016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43E93D6-F357-5D47-AABA-022877D321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079" y="5007942"/>
            <a:ext cx="811581" cy="8115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001126F-59C3-46BC-96C8-C5498BA7EE4D}"/>
              </a:ext>
            </a:extLst>
          </p:cNvPr>
          <p:cNvSpPr txBox="1"/>
          <p:nvPr/>
        </p:nvSpPr>
        <p:spPr>
          <a:xfrm>
            <a:off x="3606818" y="5220143"/>
            <a:ext cx="209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b="1" dirty="0"/>
              <a:t>Bron : IARC (2018) Les cancers attribuables au mode de vie et à l’environnement en France métropolitaine. Lyon International Agency for </a:t>
            </a:r>
            <a:r>
              <a:rPr lang="fr-BE" sz="600" b="1" dirty="0" err="1"/>
              <a:t>Research</a:t>
            </a:r>
            <a:r>
              <a:rPr lang="fr-BE" sz="600" b="1" dirty="0"/>
              <a:t> on Cancer. All </a:t>
            </a:r>
            <a:r>
              <a:rPr lang="fr-BE" sz="600" b="1" dirty="0" err="1"/>
              <a:t>rights</a:t>
            </a:r>
            <a:r>
              <a:rPr lang="fr-BE" sz="600" b="1" dirty="0"/>
              <a:t> </a:t>
            </a:r>
            <a:r>
              <a:rPr lang="fr-BE" sz="600" b="1" dirty="0" err="1"/>
              <a:t>reserved</a:t>
            </a:r>
            <a:r>
              <a:rPr lang="fr-BE" sz="600" b="1" dirty="0"/>
              <a:t>.</a:t>
            </a:r>
            <a:endParaRPr lang="LID4096" sz="600" b="1" dirty="0"/>
          </a:p>
        </p:txBody>
      </p:sp>
    </p:spTree>
    <p:extLst>
      <p:ext uri="{BB962C8B-B14F-4D97-AF65-F5344CB8AC3E}">
        <p14:creationId xmlns:p14="http://schemas.microsoft.com/office/powerpoint/2010/main" val="1522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1EDA7-1623-E143-B99F-AA1B07952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312057"/>
            <a:ext cx="7997825" cy="6245906"/>
          </a:xfrm>
        </p:spPr>
        <p:txBody>
          <a:bodyPr>
            <a:normAutofit/>
          </a:bodyPr>
          <a:lstStyle/>
          <a:p>
            <a:r>
              <a:rPr lang="en-GB" dirty="0" err="1"/>
              <a:t>Prévention</a:t>
            </a:r>
            <a:endParaRPr lang="en-GB" dirty="0"/>
          </a:p>
          <a:p>
            <a:r>
              <a:rPr lang="en-GB" sz="1800" b="0" dirty="0" err="1"/>
              <a:t>Recommandations</a:t>
            </a:r>
            <a:r>
              <a:rPr lang="en-GB" sz="1800" b="0" dirty="0"/>
              <a:t> du </a:t>
            </a:r>
            <a:r>
              <a:rPr lang="en-GB" sz="1800" b="0" dirty="0" err="1"/>
              <a:t>baromètre</a:t>
            </a:r>
            <a:endParaRPr lang="en-GB" sz="1800" b="0" dirty="0"/>
          </a:p>
          <a:p>
            <a:pPr lvl="7"/>
            <a:r>
              <a:rPr lang="en-GB" dirty="0"/>
              <a:t>Incidence </a:t>
            </a:r>
            <a:r>
              <a:rPr lang="en-GB" dirty="0" err="1"/>
              <a:t>élevée</a:t>
            </a:r>
            <a:r>
              <a:rPr lang="en-GB" dirty="0"/>
              <a:t> et </a:t>
            </a:r>
            <a:r>
              <a:rPr lang="en-GB" dirty="0" err="1"/>
              <a:t>croissante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Belgique</a:t>
            </a:r>
            <a:br>
              <a:rPr lang="en-GB" dirty="0"/>
            </a:br>
            <a:r>
              <a:rPr lang="en-GB" dirty="0"/>
              <a:t>=&gt; La </a:t>
            </a:r>
            <a:r>
              <a:rPr lang="en-GB" dirty="0" err="1"/>
              <a:t>prévention</a:t>
            </a:r>
            <a:r>
              <a:rPr lang="en-GB" dirty="0"/>
              <a:t> </a:t>
            </a:r>
            <a:r>
              <a:rPr lang="en-GB" dirty="0" err="1"/>
              <a:t>revêt</a:t>
            </a:r>
            <a:r>
              <a:rPr lang="en-GB" dirty="0"/>
              <a:t> de plus </a:t>
            </a:r>
            <a:r>
              <a:rPr lang="en-GB" dirty="0" err="1"/>
              <a:t>en</a:t>
            </a:r>
            <a:r>
              <a:rPr lang="en-GB" dirty="0"/>
              <a:t> plus </a:t>
            </a:r>
            <a:r>
              <a:rPr lang="en-GB" dirty="0" err="1"/>
              <a:t>d'importance</a:t>
            </a:r>
            <a:r>
              <a:rPr lang="en-GB" dirty="0"/>
              <a:t> !</a:t>
            </a:r>
          </a:p>
          <a:p>
            <a:pPr lvl="7"/>
            <a:endParaRPr lang="en-GB" sz="1200" dirty="0"/>
          </a:p>
          <a:p>
            <a:pPr lvl="7"/>
            <a:r>
              <a:rPr lang="en-GB" dirty="0" err="1"/>
              <a:t>Principales</a:t>
            </a:r>
            <a:r>
              <a:rPr lang="en-GB" dirty="0"/>
              <a:t> </a:t>
            </a:r>
            <a:r>
              <a:rPr lang="en-GB" dirty="0" err="1"/>
              <a:t>priorités</a:t>
            </a:r>
            <a:r>
              <a:rPr lang="en-GB" dirty="0"/>
              <a:t> :</a:t>
            </a:r>
          </a:p>
          <a:p>
            <a:pPr lvl="3"/>
            <a:r>
              <a:rPr lang="en-GB" dirty="0" err="1"/>
              <a:t>Lutte</a:t>
            </a:r>
            <a:r>
              <a:rPr lang="en-GB" dirty="0"/>
              <a:t> </a:t>
            </a:r>
            <a:r>
              <a:rPr lang="en-GB" dirty="0" err="1"/>
              <a:t>contre</a:t>
            </a:r>
            <a:r>
              <a:rPr lang="en-GB" dirty="0"/>
              <a:t> le </a:t>
            </a:r>
            <a:r>
              <a:rPr lang="en-GB" dirty="0" err="1"/>
              <a:t>tabagisme</a:t>
            </a:r>
            <a:r>
              <a:rPr lang="en-GB" dirty="0"/>
              <a:t> - </a:t>
            </a:r>
            <a:r>
              <a:rPr lang="en-GB" dirty="0" err="1"/>
              <a:t>Activité</a:t>
            </a:r>
            <a:r>
              <a:rPr lang="en-GB" dirty="0"/>
              <a:t> physique - Promotion </a:t>
            </a:r>
            <a:r>
              <a:rPr lang="en-GB" dirty="0" err="1"/>
              <a:t>d’une</a:t>
            </a:r>
            <a:r>
              <a:rPr lang="en-GB" dirty="0"/>
              <a:t> alimentation saine et limitation de la </a:t>
            </a:r>
            <a:r>
              <a:rPr lang="en-GB" dirty="0" err="1"/>
              <a:t>consommation</a:t>
            </a:r>
            <a:r>
              <a:rPr lang="en-GB" dirty="0"/>
              <a:t> </a:t>
            </a:r>
            <a:r>
              <a:rPr lang="en-GB" dirty="0" err="1"/>
              <a:t>d’alcool</a:t>
            </a:r>
            <a:r>
              <a:rPr lang="en-GB" dirty="0"/>
              <a:t> – </a:t>
            </a:r>
            <a:r>
              <a:rPr lang="en-GB" dirty="0" err="1"/>
              <a:t>Obésité</a:t>
            </a:r>
            <a:r>
              <a:rPr lang="en-GB" dirty="0"/>
              <a:t> - Rayons UV</a:t>
            </a:r>
          </a:p>
          <a:p>
            <a:pPr lvl="3"/>
            <a:r>
              <a:rPr lang="en-GB" dirty="0"/>
              <a:t>Simplification de </a:t>
            </a:r>
            <a:r>
              <a:rPr lang="en-GB" dirty="0" err="1"/>
              <a:t>l’élaboration</a:t>
            </a:r>
            <a:r>
              <a:rPr lang="en-GB" dirty="0"/>
              <a:t> des politiques &amp; </a:t>
            </a:r>
            <a:r>
              <a:rPr lang="en-GB" dirty="0" err="1"/>
              <a:t>Santé</a:t>
            </a:r>
            <a:r>
              <a:rPr lang="en-GB" dirty="0"/>
              <a:t> dans </a:t>
            </a:r>
            <a:r>
              <a:rPr lang="en-GB" dirty="0" err="1"/>
              <a:t>toutes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les politiques</a:t>
            </a:r>
          </a:p>
          <a:p>
            <a:pPr lvl="3"/>
            <a:r>
              <a:rPr lang="en-GB" b="1" dirty="0"/>
              <a:t>Organisation et </a:t>
            </a:r>
            <a:r>
              <a:rPr lang="en-GB" b="1" dirty="0" err="1"/>
              <a:t>financement</a:t>
            </a:r>
            <a:r>
              <a:rPr lang="en-GB" b="1" dirty="0"/>
              <a:t> du </a:t>
            </a:r>
            <a:r>
              <a:rPr lang="en-GB" b="1" dirty="0" err="1"/>
              <a:t>sevrage</a:t>
            </a:r>
            <a:r>
              <a:rPr lang="en-GB" b="1" dirty="0"/>
              <a:t> </a:t>
            </a:r>
            <a:r>
              <a:rPr lang="en-GB" b="1" dirty="0" err="1"/>
              <a:t>tabagique</a:t>
            </a:r>
            <a:endParaRPr lang="en-GB" b="1" dirty="0"/>
          </a:p>
          <a:p>
            <a:pPr lvl="3"/>
            <a:r>
              <a:rPr lang="en-GB" dirty="0"/>
              <a:t>Plus de </a:t>
            </a:r>
            <a:r>
              <a:rPr lang="en-GB" dirty="0" err="1"/>
              <a:t>contrôle</a:t>
            </a:r>
            <a:r>
              <a:rPr lang="en-GB" dirty="0"/>
              <a:t> du respect de la </a:t>
            </a:r>
            <a:r>
              <a:rPr lang="en-GB" dirty="0" err="1"/>
              <a:t>législation</a:t>
            </a:r>
            <a:r>
              <a:rPr lang="en-GB" dirty="0"/>
              <a:t> sur le </a:t>
            </a:r>
            <a:r>
              <a:rPr lang="en-GB" dirty="0" err="1"/>
              <a:t>tabac</a:t>
            </a:r>
            <a:r>
              <a:rPr lang="en-GB" dirty="0"/>
              <a:t> et </a:t>
            </a:r>
            <a:r>
              <a:rPr lang="en-GB" dirty="0" err="1"/>
              <a:t>l’alcool</a:t>
            </a:r>
            <a:endParaRPr lang="en-GB" dirty="0"/>
          </a:p>
          <a:p>
            <a:pPr lvl="3"/>
            <a:r>
              <a:rPr lang="en-GB" dirty="0" err="1"/>
              <a:t>Améliorer</a:t>
            </a:r>
            <a:r>
              <a:rPr lang="en-GB" dirty="0"/>
              <a:t> </a:t>
            </a:r>
            <a:r>
              <a:rPr lang="en-GB" dirty="0" err="1"/>
              <a:t>l’évaluation</a:t>
            </a:r>
            <a:r>
              <a:rPr lang="en-GB" dirty="0"/>
              <a:t> et </a:t>
            </a:r>
            <a:r>
              <a:rPr lang="en-GB" dirty="0" err="1"/>
              <a:t>l’adaptation</a:t>
            </a:r>
            <a:r>
              <a:rPr lang="en-GB" dirty="0"/>
              <a:t> des interventions</a:t>
            </a:r>
          </a:p>
          <a:p>
            <a:pPr lvl="3"/>
            <a:r>
              <a:rPr lang="en-GB" b="1" dirty="0" err="1"/>
              <a:t>Mettre</a:t>
            </a:r>
            <a:r>
              <a:rPr lang="en-GB" b="1" dirty="0"/>
              <a:t> </a:t>
            </a:r>
            <a:r>
              <a:rPr lang="en-GB" b="1" dirty="0" err="1"/>
              <a:t>l’accent</a:t>
            </a:r>
            <a:r>
              <a:rPr lang="en-GB" b="1" dirty="0"/>
              <a:t> sur les </a:t>
            </a:r>
            <a:r>
              <a:rPr lang="en-GB" b="1" dirty="0" err="1"/>
              <a:t>jeunes</a:t>
            </a:r>
            <a:r>
              <a:rPr lang="en-GB" b="1" dirty="0"/>
              <a:t> et les </a:t>
            </a:r>
            <a:r>
              <a:rPr lang="en-GB" b="1" dirty="0" err="1"/>
              <a:t>groupes</a:t>
            </a:r>
            <a:r>
              <a:rPr lang="en-GB" b="1" dirty="0"/>
              <a:t> </a:t>
            </a:r>
            <a:r>
              <a:rPr lang="en-GB" b="1" dirty="0" err="1"/>
              <a:t>vulnérables</a:t>
            </a:r>
            <a:endParaRPr lang="en-GB" b="1" dirty="0"/>
          </a:p>
          <a:p>
            <a:pPr lvl="3"/>
            <a:endParaRPr lang="fr-BE" sz="700" dirty="0">
              <a:solidFill>
                <a:srgbClr val="25245C"/>
              </a:solidFill>
            </a:endParaRPr>
          </a:p>
          <a:p>
            <a:pPr>
              <a:lnSpc>
                <a:spcPts val="2400"/>
              </a:lnSpc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0950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8082D4-ADFB-C747-873C-35984941DEF2}" vid="{20FF8E2A-06BD-7D42-A72F-E8DF6CB397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1046</Words>
  <Application>Microsoft Office PowerPoint</Application>
  <PresentationFormat>On-screen Show (4:3)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Interstate Bold</vt:lpstr>
      <vt:lpstr>Interstate Light</vt:lpstr>
      <vt:lpstr>Interstate Regular</vt:lpstr>
      <vt:lpstr>Office Theme</vt:lpstr>
      <vt:lpstr>BAROMÈTRE BELGE DU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Dépistage Dr Didier Vander Steichel </vt:lpstr>
      <vt:lpstr>PowerPoint Presentation</vt:lpstr>
      <vt:lpstr>Diagnostic et traitement Dr Didier Vander Steichel</vt:lpstr>
      <vt:lpstr>PowerPoint Presentation</vt:lpstr>
      <vt:lpstr>PowerPoint Presentation</vt:lpstr>
      <vt:lpstr>Cancer survivorship Dr Didier Vander Steichel </vt:lpstr>
      <vt:lpstr>PowerPoint Presentation</vt:lpstr>
      <vt:lpstr>PowerPoint Presentation</vt:lpstr>
      <vt:lpstr>Les soins palliatifs Dr Didier Vander Steichel </vt:lpstr>
      <vt:lpstr>PowerPoint Presentation</vt:lpstr>
      <vt:lpstr>Thèmes transversaux et récurrents Dr  Anne Boucquiau</vt:lpstr>
      <vt:lpstr>PowerPoint Presentation</vt:lpstr>
      <vt:lpstr>PowerPoint Presentation</vt:lpstr>
      <vt:lpstr>PowerPoint Presentation</vt:lpstr>
      <vt:lpstr>Conclusions Dr Anne Boucquiau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CDN Communication</dc:creator>
  <cp:lastModifiedBy>Soumois, Frederic</cp:lastModifiedBy>
  <cp:revision>94</cp:revision>
  <dcterms:created xsi:type="dcterms:W3CDTF">2021-09-28T13:05:28Z</dcterms:created>
  <dcterms:modified xsi:type="dcterms:W3CDTF">2022-02-02T12:57:01Z</dcterms:modified>
</cp:coreProperties>
</file>