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44DC6A9-3C07-484A-BB7E-C642A069E50E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DE1ADC-D0AA-4F1F-BB16-476ACB1BAE65}" v="118" dt="2021-01-22T14:12:35.6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706119184139947E-2"/>
          <c:y val="3.6875589626688104E-2"/>
          <c:w val="0.93673413775026326"/>
          <c:h val="0.64916776445662328"/>
        </c:manualLayout>
      </c:layout>
      <c:barChart>
        <c:barDir val="col"/>
        <c:grouping val="stacked"/>
        <c:varyColors val="0"/>
        <c:ser>
          <c:idx val="3"/>
          <c:order val="6"/>
          <c:tx>
            <c:strRef>
              <c:f>Analyses!$B$12</c:f>
              <c:strCache>
                <c:ptCount val="1"/>
                <c:pt idx="0">
                  <c:v>First dose administered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Analyses!$C$8:$P$8</c:f>
              <c:strCache>
                <c:ptCount val="14"/>
                <c:pt idx="0">
                  <c:v>28/12</c:v>
                </c:pt>
                <c:pt idx="1">
                  <c:v>4/1</c:v>
                </c:pt>
                <c:pt idx="2">
                  <c:v>11/1</c:v>
                </c:pt>
                <c:pt idx="3">
                  <c:v>18/1</c:v>
                </c:pt>
                <c:pt idx="4">
                  <c:v>25/1</c:v>
                </c:pt>
                <c:pt idx="5">
                  <c:v>1/2</c:v>
                </c:pt>
                <c:pt idx="6">
                  <c:v>8/2</c:v>
                </c:pt>
                <c:pt idx="7">
                  <c:v>15/2</c:v>
                </c:pt>
                <c:pt idx="8">
                  <c:v>22/2</c:v>
                </c:pt>
                <c:pt idx="9">
                  <c:v>1/3</c:v>
                </c:pt>
                <c:pt idx="10">
                  <c:v>8/3</c:v>
                </c:pt>
                <c:pt idx="11">
                  <c:v>15/3</c:v>
                </c:pt>
                <c:pt idx="12">
                  <c:v>22/3</c:v>
                </c:pt>
                <c:pt idx="13">
                  <c:v>29/3</c:v>
                </c:pt>
              </c:strCache>
            </c:strRef>
          </c:cat>
          <c:val>
            <c:numRef>
              <c:f>Analyses!$C$12:$P$12</c:f>
              <c:numCache>
                <c:formatCode>#,##0</c:formatCode>
                <c:ptCount val="14"/>
                <c:pt idx="0">
                  <c:v>778</c:v>
                </c:pt>
                <c:pt idx="1">
                  <c:v>24726</c:v>
                </c:pt>
                <c:pt idx="2">
                  <c:v>71021</c:v>
                </c:pt>
                <c:pt idx="3">
                  <c:v>125000</c:v>
                </c:pt>
                <c:pt idx="4">
                  <c:v>54300</c:v>
                </c:pt>
                <c:pt idx="5">
                  <c:v>54300</c:v>
                </c:pt>
                <c:pt idx="6">
                  <c:v>54300</c:v>
                </c:pt>
                <c:pt idx="7">
                  <c:v>54300</c:v>
                </c:pt>
                <c:pt idx="8">
                  <c:v>54300</c:v>
                </c:pt>
                <c:pt idx="9">
                  <c:v>54300</c:v>
                </c:pt>
                <c:pt idx="10">
                  <c:v>54300</c:v>
                </c:pt>
                <c:pt idx="11">
                  <c:v>54300</c:v>
                </c:pt>
                <c:pt idx="12">
                  <c:v>54300</c:v>
                </c:pt>
                <c:pt idx="13">
                  <c:v>54300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25-4BBC-8AAB-9DD79CD94A07}"/>
            </c:ext>
          </c:extLst>
        </c:ser>
        <c:ser>
          <c:idx val="4"/>
          <c:order val="7"/>
          <c:tx>
            <c:strRef>
              <c:f>Analyses!$B$13</c:f>
              <c:strCache>
                <c:ptCount val="1"/>
                <c:pt idx="0">
                  <c:v>Second dose required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Analyses!$C$8:$P$8</c:f>
              <c:strCache>
                <c:ptCount val="14"/>
                <c:pt idx="0">
                  <c:v>28/12</c:v>
                </c:pt>
                <c:pt idx="1">
                  <c:v>4/1</c:v>
                </c:pt>
                <c:pt idx="2">
                  <c:v>11/1</c:v>
                </c:pt>
                <c:pt idx="3">
                  <c:v>18/1</c:v>
                </c:pt>
                <c:pt idx="4">
                  <c:v>25/1</c:v>
                </c:pt>
                <c:pt idx="5">
                  <c:v>1/2</c:v>
                </c:pt>
                <c:pt idx="6">
                  <c:v>8/2</c:v>
                </c:pt>
                <c:pt idx="7">
                  <c:v>15/2</c:v>
                </c:pt>
                <c:pt idx="8">
                  <c:v>22/2</c:v>
                </c:pt>
                <c:pt idx="9">
                  <c:v>1/3</c:v>
                </c:pt>
                <c:pt idx="10">
                  <c:v>8/3</c:v>
                </c:pt>
                <c:pt idx="11">
                  <c:v>15/3</c:v>
                </c:pt>
                <c:pt idx="12">
                  <c:v>22/3</c:v>
                </c:pt>
                <c:pt idx="13">
                  <c:v>29/3</c:v>
                </c:pt>
              </c:strCache>
            </c:strRef>
          </c:cat>
          <c:val>
            <c:numRef>
              <c:f>Analyses!$C$13:$P$13</c:f>
              <c:numCache>
                <c:formatCode>#,##0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778</c:v>
                </c:pt>
                <c:pt idx="4">
                  <c:v>24726</c:v>
                </c:pt>
                <c:pt idx="5">
                  <c:v>71021</c:v>
                </c:pt>
                <c:pt idx="6">
                  <c:v>125000</c:v>
                </c:pt>
                <c:pt idx="7">
                  <c:v>54300</c:v>
                </c:pt>
                <c:pt idx="8">
                  <c:v>54300</c:v>
                </c:pt>
                <c:pt idx="9">
                  <c:v>54300</c:v>
                </c:pt>
                <c:pt idx="10">
                  <c:v>54300</c:v>
                </c:pt>
                <c:pt idx="11">
                  <c:v>54300</c:v>
                </c:pt>
                <c:pt idx="12">
                  <c:v>54300</c:v>
                </c:pt>
                <c:pt idx="13">
                  <c:v>54300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25-4BBC-8AAB-9DD79CD94A07}"/>
            </c:ext>
          </c:extLst>
        </c:ser>
        <c:ser>
          <c:idx val="6"/>
          <c:order val="8"/>
          <c:tx>
            <c:strRef>
              <c:f>Analyses!$B$15</c:f>
              <c:strCache>
                <c:ptCount val="1"/>
                <c:pt idx="0">
                  <c:v>Waste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Analyses!$C$8:$P$8</c:f>
              <c:strCache>
                <c:ptCount val="14"/>
                <c:pt idx="0">
                  <c:v>28/12</c:v>
                </c:pt>
                <c:pt idx="1">
                  <c:v>4/1</c:v>
                </c:pt>
                <c:pt idx="2">
                  <c:v>11/1</c:v>
                </c:pt>
                <c:pt idx="3">
                  <c:v>18/1</c:v>
                </c:pt>
                <c:pt idx="4">
                  <c:v>25/1</c:v>
                </c:pt>
                <c:pt idx="5">
                  <c:v>1/2</c:v>
                </c:pt>
                <c:pt idx="6">
                  <c:v>8/2</c:v>
                </c:pt>
                <c:pt idx="7">
                  <c:v>15/2</c:v>
                </c:pt>
                <c:pt idx="8">
                  <c:v>22/2</c:v>
                </c:pt>
                <c:pt idx="9">
                  <c:v>1/3</c:v>
                </c:pt>
                <c:pt idx="10">
                  <c:v>8/3</c:v>
                </c:pt>
                <c:pt idx="11">
                  <c:v>15/3</c:v>
                </c:pt>
                <c:pt idx="12">
                  <c:v>22/3</c:v>
                </c:pt>
                <c:pt idx="13">
                  <c:v>29/3</c:v>
                </c:pt>
              </c:strCache>
            </c:strRef>
          </c:cat>
          <c:val>
            <c:numRef>
              <c:f>Analyses!$C$15:$P$15</c:f>
              <c:numCache>
                <c:formatCode>#,##0</c:formatCode>
                <c:ptCount val="14"/>
                <c:pt idx="1">
                  <c:v>494.52000000000004</c:v>
                </c:pt>
                <c:pt idx="2">
                  <c:v>1420.42</c:v>
                </c:pt>
                <c:pt idx="3">
                  <c:v>2515.56</c:v>
                </c:pt>
                <c:pt idx="4">
                  <c:v>1580.52</c:v>
                </c:pt>
                <c:pt idx="5">
                  <c:v>2506.42</c:v>
                </c:pt>
                <c:pt idx="6">
                  <c:v>3586</c:v>
                </c:pt>
                <c:pt idx="7">
                  <c:v>2172</c:v>
                </c:pt>
                <c:pt idx="8">
                  <c:v>2172</c:v>
                </c:pt>
                <c:pt idx="9">
                  <c:v>2172</c:v>
                </c:pt>
                <c:pt idx="10">
                  <c:v>2172</c:v>
                </c:pt>
                <c:pt idx="11">
                  <c:v>2172</c:v>
                </c:pt>
                <c:pt idx="12">
                  <c:v>2172</c:v>
                </c:pt>
                <c:pt idx="13">
                  <c:v>2172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25-4BBC-8AAB-9DD79CD94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217026896"/>
        <c:axId val="121702526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Analyses!$B$9</c15:sqref>
                        </c15:formulaRef>
                      </c:ext>
                    </c:extLst>
                    <c:strCache>
                      <c:ptCount val="1"/>
                      <c:pt idx="0">
                        <c:v>Theoretically delivered doses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Analyses!$C$8:$P$8</c15:sqref>
                        </c15:formulaRef>
                      </c:ext>
                    </c:extLst>
                    <c:strCache>
                      <c:ptCount val="14"/>
                      <c:pt idx="0">
                        <c:v>28/12</c:v>
                      </c:pt>
                      <c:pt idx="1">
                        <c:v>4/1</c:v>
                      </c:pt>
                      <c:pt idx="2">
                        <c:v>11/1</c:v>
                      </c:pt>
                      <c:pt idx="3">
                        <c:v>18/1</c:v>
                      </c:pt>
                      <c:pt idx="4">
                        <c:v>25/1</c:v>
                      </c:pt>
                      <c:pt idx="5">
                        <c:v>1/2</c:v>
                      </c:pt>
                      <c:pt idx="6">
                        <c:v>8/2</c:v>
                      </c:pt>
                      <c:pt idx="7">
                        <c:v>15/2</c:v>
                      </c:pt>
                      <c:pt idx="8">
                        <c:v>22/2</c:v>
                      </c:pt>
                      <c:pt idx="9">
                        <c:v>1/3</c:v>
                      </c:pt>
                      <c:pt idx="10">
                        <c:v>8/3</c:v>
                      </c:pt>
                      <c:pt idx="11">
                        <c:v>15/3</c:v>
                      </c:pt>
                      <c:pt idx="12">
                        <c:v>22/3</c:v>
                      </c:pt>
                      <c:pt idx="13">
                        <c:v>29/3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Analyses!$C$9:$P$9</c15:sqref>
                        </c15:formulaRef>
                      </c:ext>
                    </c:extLst>
                    <c:numCache>
                      <c:formatCode>#,##0</c:formatCode>
                      <c:ptCount val="14"/>
                      <c:pt idx="0">
                        <c:v>9750</c:v>
                      </c:pt>
                      <c:pt idx="1">
                        <c:v>162825</c:v>
                      </c:pt>
                      <c:pt idx="2">
                        <c:v>89700</c:v>
                      </c:pt>
                      <c:pt idx="3">
                        <c:v>86580</c:v>
                      </c:pt>
                      <c:pt idx="4">
                        <c:v>78390</c:v>
                      </c:pt>
                      <c:pt idx="5">
                        <c:v>97110</c:v>
                      </c:pt>
                      <c:pt idx="6">
                        <c:v>98280</c:v>
                      </c:pt>
                      <c:pt idx="7">
                        <c:v>115830</c:v>
                      </c:pt>
                      <c:pt idx="8">
                        <c:v>121680</c:v>
                      </c:pt>
                      <c:pt idx="9">
                        <c:v>104130</c:v>
                      </c:pt>
                      <c:pt idx="10">
                        <c:v>112320</c:v>
                      </c:pt>
                      <c:pt idx="11">
                        <c:v>112320</c:v>
                      </c:pt>
                      <c:pt idx="12">
                        <c:v>112320</c:v>
                      </c:pt>
                      <c:pt idx="13">
                        <c:v>112320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6-D925-4BBC-8AAB-9DD79CD94A07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Analyses!$B$11</c15:sqref>
                        </c15:formulaRef>
                      </c:ext>
                    </c:extLst>
                    <c:strCache>
                      <c:ptCount val="1"/>
                      <c:pt idx="0">
                        <c:v>Total administered per week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Analyses!$C$8:$P$8</c15:sqref>
                        </c15:formulaRef>
                      </c:ext>
                    </c:extLst>
                    <c:strCache>
                      <c:ptCount val="14"/>
                      <c:pt idx="0">
                        <c:v>28/12</c:v>
                      </c:pt>
                      <c:pt idx="1">
                        <c:v>4/1</c:v>
                      </c:pt>
                      <c:pt idx="2">
                        <c:v>11/1</c:v>
                      </c:pt>
                      <c:pt idx="3">
                        <c:v>18/1</c:v>
                      </c:pt>
                      <c:pt idx="4">
                        <c:v>25/1</c:v>
                      </c:pt>
                      <c:pt idx="5">
                        <c:v>1/2</c:v>
                      </c:pt>
                      <c:pt idx="6">
                        <c:v>8/2</c:v>
                      </c:pt>
                      <c:pt idx="7">
                        <c:v>15/2</c:v>
                      </c:pt>
                      <c:pt idx="8">
                        <c:v>22/2</c:v>
                      </c:pt>
                      <c:pt idx="9">
                        <c:v>1/3</c:v>
                      </c:pt>
                      <c:pt idx="10">
                        <c:v>8/3</c:v>
                      </c:pt>
                      <c:pt idx="11">
                        <c:v>15/3</c:v>
                      </c:pt>
                      <c:pt idx="12">
                        <c:v>22/3</c:v>
                      </c:pt>
                      <c:pt idx="13">
                        <c:v>29/3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Analyses!$C$11:$P$11</c15:sqref>
                        </c15:formulaRef>
                      </c:ext>
                    </c:extLst>
                    <c:numCache>
                      <c:formatCode>#,##0</c:formatCode>
                      <c:ptCount val="14"/>
                      <c:pt idx="0">
                        <c:v>778</c:v>
                      </c:pt>
                      <c:pt idx="1">
                        <c:v>24726</c:v>
                      </c:pt>
                      <c:pt idx="2">
                        <c:v>71021</c:v>
                      </c:pt>
                      <c:pt idx="3">
                        <c:v>125778</c:v>
                      </c:pt>
                      <c:pt idx="4">
                        <c:v>79026</c:v>
                      </c:pt>
                      <c:pt idx="5">
                        <c:v>125321</c:v>
                      </c:pt>
                      <c:pt idx="6">
                        <c:v>179300</c:v>
                      </c:pt>
                      <c:pt idx="7">
                        <c:v>108600</c:v>
                      </c:pt>
                      <c:pt idx="8">
                        <c:v>108600</c:v>
                      </c:pt>
                      <c:pt idx="9">
                        <c:v>108600</c:v>
                      </c:pt>
                      <c:pt idx="10">
                        <c:v>108600</c:v>
                      </c:pt>
                      <c:pt idx="11">
                        <c:v>108600</c:v>
                      </c:pt>
                      <c:pt idx="12">
                        <c:v>108600</c:v>
                      </c:pt>
                      <c:pt idx="13">
                        <c:v>108600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D925-4BBC-8AAB-9DD79CD94A07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1"/>
          <c:order val="1"/>
          <c:tx>
            <c:strRef>
              <c:f>Analyses!$B$10</c:f>
              <c:strCache>
                <c:ptCount val="1"/>
                <c:pt idx="0">
                  <c:v>Effectively estimated delivered doses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Analyses!$C$8:$P$8</c:f>
              <c:strCache>
                <c:ptCount val="14"/>
                <c:pt idx="0">
                  <c:v>28/12</c:v>
                </c:pt>
                <c:pt idx="1">
                  <c:v>4/1</c:v>
                </c:pt>
                <c:pt idx="2">
                  <c:v>11/1</c:v>
                </c:pt>
                <c:pt idx="3">
                  <c:v>18/1</c:v>
                </c:pt>
                <c:pt idx="4">
                  <c:v>25/1</c:v>
                </c:pt>
                <c:pt idx="5">
                  <c:v>1/2</c:v>
                </c:pt>
                <c:pt idx="6">
                  <c:v>8/2</c:v>
                </c:pt>
                <c:pt idx="7">
                  <c:v>15/2</c:v>
                </c:pt>
                <c:pt idx="8">
                  <c:v>22/2</c:v>
                </c:pt>
                <c:pt idx="9">
                  <c:v>1/3</c:v>
                </c:pt>
                <c:pt idx="10">
                  <c:v>8/3</c:v>
                </c:pt>
                <c:pt idx="11">
                  <c:v>15/3</c:v>
                </c:pt>
                <c:pt idx="12">
                  <c:v>22/3</c:v>
                </c:pt>
                <c:pt idx="13">
                  <c:v>29/3</c:v>
                </c:pt>
              </c:strCache>
            </c:strRef>
          </c:cat>
          <c:val>
            <c:numRef>
              <c:f>Analyses!$C$10:$P$10</c:f>
              <c:numCache>
                <c:formatCode>#,##0</c:formatCode>
                <c:ptCount val="14"/>
                <c:pt idx="0">
                  <c:v>10725</c:v>
                </c:pt>
                <c:pt idx="1">
                  <c:v>179107.5</c:v>
                </c:pt>
                <c:pt idx="2">
                  <c:v>107640</c:v>
                </c:pt>
                <c:pt idx="3">
                  <c:v>86580</c:v>
                </c:pt>
                <c:pt idx="4">
                  <c:v>78390</c:v>
                </c:pt>
                <c:pt idx="5">
                  <c:v>97110</c:v>
                </c:pt>
                <c:pt idx="6">
                  <c:v>98280</c:v>
                </c:pt>
                <c:pt idx="7">
                  <c:v>115830</c:v>
                </c:pt>
                <c:pt idx="8">
                  <c:v>121680</c:v>
                </c:pt>
                <c:pt idx="9">
                  <c:v>104130</c:v>
                </c:pt>
                <c:pt idx="10">
                  <c:v>112320</c:v>
                </c:pt>
                <c:pt idx="11">
                  <c:v>112320</c:v>
                </c:pt>
                <c:pt idx="12">
                  <c:v>112320</c:v>
                </c:pt>
                <c:pt idx="13">
                  <c:v>112320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925-4BBC-8AAB-9DD79CD94A07}"/>
            </c:ext>
          </c:extLst>
        </c:ser>
        <c:ser>
          <c:idx val="7"/>
          <c:order val="4"/>
          <c:tx>
            <c:strRef>
              <c:f>Analyses!$B$16</c:f>
              <c:strCache>
                <c:ptCount val="1"/>
                <c:pt idx="0">
                  <c:v>Strategic stock accumulated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strRef>
              <c:f>Analyses!$C$8:$P$8</c:f>
              <c:strCache>
                <c:ptCount val="14"/>
                <c:pt idx="0">
                  <c:v>28/12</c:v>
                </c:pt>
                <c:pt idx="1">
                  <c:v>4/1</c:v>
                </c:pt>
                <c:pt idx="2">
                  <c:v>11/1</c:v>
                </c:pt>
                <c:pt idx="3">
                  <c:v>18/1</c:v>
                </c:pt>
                <c:pt idx="4">
                  <c:v>25/1</c:v>
                </c:pt>
                <c:pt idx="5">
                  <c:v>1/2</c:v>
                </c:pt>
                <c:pt idx="6">
                  <c:v>8/2</c:v>
                </c:pt>
                <c:pt idx="7">
                  <c:v>15/2</c:v>
                </c:pt>
                <c:pt idx="8">
                  <c:v>22/2</c:v>
                </c:pt>
                <c:pt idx="9">
                  <c:v>1/3</c:v>
                </c:pt>
                <c:pt idx="10">
                  <c:v>8/3</c:v>
                </c:pt>
                <c:pt idx="11">
                  <c:v>15/3</c:v>
                </c:pt>
                <c:pt idx="12">
                  <c:v>22/3</c:v>
                </c:pt>
                <c:pt idx="13">
                  <c:v>29/3</c:v>
                </c:pt>
              </c:strCache>
            </c:strRef>
          </c:cat>
          <c:val>
            <c:numRef>
              <c:f>Analyses!$C$16:$P$16</c:f>
              <c:numCache>
                <c:formatCode>#,##0</c:formatCode>
                <c:ptCount val="14"/>
                <c:pt idx="0">
                  <c:v>0</c:v>
                </c:pt>
                <c:pt idx="1">
                  <c:v>8775</c:v>
                </c:pt>
                <c:pt idx="2">
                  <c:v>7800</c:v>
                </c:pt>
                <c:pt idx="3">
                  <c:v>780</c:v>
                </c:pt>
                <c:pt idx="4">
                  <c:v>6630</c:v>
                </c:pt>
                <c:pt idx="5">
                  <c:v>7800</c:v>
                </c:pt>
                <c:pt idx="6">
                  <c:v>7800</c:v>
                </c:pt>
                <c:pt idx="7">
                  <c:v>7800</c:v>
                </c:pt>
                <c:pt idx="8">
                  <c:v>16318</c:v>
                </c:pt>
                <c:pt idx="9">
                  <c:v>23608</c:v>
                </c:pt>
                <c:pt idx="10">
                  <c:v>31471</c:v>
                </c:pt>
                <c:pt idx="11">
                  <c:v>39334</c:v>
                </c:pt>
                <c:pt idx="12">
                  <c:v>47197</c:v>
                </c:pt>
                <c:pt idx="13">
                  <c:v>55060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925-4BBC-8AAB-9DD79CD94A07}"/>
            </c:ext>
          </c:extLst>
        </c:ser>
        <c:ser>
          <c:idx val="8"/>
          <c:order val="5"/>
          <c:tx>
            <c:strRef>
              <c:f>Analyses!$B$17</c:f>
              <c:strCache>
                <c:ptCount val="1"/>
                <c:pt idx="0">
                  <c:v>Remaining doses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Analyses!$C$8:$P$8</c:f>
              <c:strCache>
                <c:ptCount val="14"/>
                <c:pt idx="0">
                  <c:v>28/12</c:v>
                </c:pt>
                <c:pt idx="1">
                  <c:v>4/1</c:v>
                </c:pt>
                <c:pt idx="2">
                  <c:v>11/1</c:v>
                </c:pt>
                <c:pt idx="3">
                  <c:v>18/1</c:v>
                </c:pt>
                <c:pt idx="4">
                  <c:v>25/1</c:v>
                </c:pt>
                <c:pt idx="5">
                  <c:v>1/2</c:v>
                </c:pt>
                <c:pt idx="6">
                  <c:v>8/2</c:v>
                </c:pt>
                <c:pt idx="7">
                  <c:v>15/2</c:v>
                </c:pt>
                <c:pt idx="8">
                  <c:v>22/2</c:v>
                </c:pt>
                <c:pt idx="9">
                  <c:v>1/3</c:v>
                </c:pt>
                <c:pt idx="10">
                  <c:v>8/3</c:v>
                </c:pt>
                <c:pt idx="11">
                  <c:v>15/3</c:v>
                </c:pt>
                <c:pt idx="12">
                  <c:v>22/3</c:v>
                </c:pt>
                <c:pt idx="13">
                  <c:v>29/3</c:v>
                </c:pt>
              </c:strCache>
            </c:strRef>
          </c:cat>
          <c:val>
            <c:numRef>
              <c:f>Analyses!$C$17:$P$17</c:f>
              <c:numCache>
                <c:formatCode>#,##0</c:formatCode>
                <c:ptCount val="14"/>
                <c:pt idx="0">
                  <c:v>9947</c:v>
                </c:pt>
                <c:pt idx="1">
                  <c:v>155058.98000000001</c:v>
                </c:pt>
                <c:pt idx="2">
                  <c:v>191232.55999999997</c:v>
                </c:pt>
                <c:pt idx="3">
                  <c:v>156538.99999999994</c:v>
                </c:pt>
                <c:pt idx="4">
                  <c:v>148472.47999999995</c:v>
                </c:pt>
                <c:pt idx="5">
                  <c:v>116585.05999999995</c:v>
                </c:pt>
                <c:pt idx="6">
                  <c:v>31979.059999999939</c:v>
                </c:pt>
                <c:pt idx="7">
                  <c:v>37037.059999999939</c:v>
                </c:pt>
                <c:pt idx="8">
                  <c:v>39427.059999999939</c:v>
                </c:pt>
                <c:pt idx="9">
                  <c:v>25495.059999999939</c:v>
                </c:pt>
                <c:pt idx="10">
                  <c:v>19180.059999999939</c:v>
                </c:pt>
                <c:pt idx="11">
                  <c:v>12865.059999999939</c:v>
                </c:pt>
                <c:pt idx="12">
                  <c:v>6550.0599999999395</c:v>
                </c:pt>
                <c:pt idx="13">
                  <c:v>235.05999999993946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925-4BBC-8AAB-9DD79CD94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7026896"/>
        <c:axId val="1217025264"/>
        <c:extLst>
          <c:ext xmlns:c15="http://schemas.microsoft.com/office/drawing/2012/chart" uri="{02D57815-91ED-43cb-92C2-25804820EDAC}">
            <c15:filteredLineSeries>
              <c15:ser>
                <c:idx val="5"/>
                <c:order val="3"/>
                <c:tx>
                  <c:strRef>
                    <c:extLst>
                      <c:ext uri="{02D57815-91ED-43cb-92C2-25804820EDAC}">
                        <c15:formulaRef>
                          <c15:sqref>Analyses!$B$14</c15:sqref>
                        </c15:formulaRef>
                      </c:ext>
                    </c:extLst>
                    <c:strCache>
                      <c:ptCount val="1"/>
                      <c:pt idx="0">
                        <c:v>Weekly strategic stock</c:v>
                      </c:pt>
                    </c:strCache>
                  </c:strRef>
                </c:tx>
                <c:spPr>
                  <a:ln w="28575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Analyses!$C$8:$P$8</c15:sqref>
                        </c15:formulaRef>
                      </c:ext>
                    </c:extLst>
                    <c:strCache>
                      <c:ptCount val="14"/>
                      <c:pt idx="0">
                        <c:v>28/12</c:v>
                      </c:pt>
                      <c:pt idx="1">
                        <c:v>4/1</c:v>
                      </c:pt>
                      <c:pt idx="2">
                        <c:v>11/1</c:v>
                      </c:pt>
                      <c:pt idx="3">
                        <c:v>18/1</c:v>
                      </c:pt>
                      <c:pt idx="4">
                        <c:v>25/1</c:v>
                      </c:pt>
                      <c:pt idx="5">
                        <c:v>1/2</c:v>
                      </c:pt>
                      <c:pt idx="6">
                        <c:v>8/2</c:v>
                      </c:pt>
                      <c:pt idx="7">
                        <c:v>15/2</c:v>
                      </c:pt>
                      <c:pt idx="8">
                        <c:v>22/2</c:v>
                      </c:pt>
                      <c:pt idx="9">
                        <c:v>1/3</c:v>
                      </c:pt>
                      <c:pt idx="10">
                        <c:v>8/3</c:v>
                      </c:pt>
                      <c:pt idx="11">
                        <c:v>15/3</c:v>
                      </c:pt>
                      <c:pt idx="12">
                        <c:v>22/3</c:v>
                      </c:pt>
                      <c:pt idx="13">
                        <c:v>29/3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Analyses!$C$14:$P$14</c15:sqref>
                        </c15:formulaRef>
                      </c:ext>
                    </c:extLst>
                    <c:numCache>
                      <c:formatCode>#,##0</c:formatCode>
                      <c:ptCount val="14"/>
                      <c:pt idx="0">
                        <c:v>0</c:v>
                      </c:pt>
                      <c:pt idx="1">
                        <c:v>8775</c:v>
                      </c:pt>
                      <c:pt idx="2">
                        <c:v>-975</c:v>
                      </c:pt>
                      <c:pt idx="3">
                        <c:v>-7020</c:v>
                      </c:pt>
                      <c:pt idx="4">
                        <c:v>5850</c:v>
                      </c:pt>
                      <c:pt idx="5">
                        <c:v>1170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8518</c:v>
                      </c:pt>
                      <c:pt idx="9">
                        <c:v>7290</c:v>
                      </c:pt>
                      <c:pt idx="10">
                        <c:v>7863</c:v>
                      </c:pt>
                      <c:pt idx="11">
                        <c:v>7863</c:v>
                      </c:pt>
                      <c:pt idx="12">
                        <c:v>7863</c:v>
                      </c:pt>
                      <c:pt idx="13">
                        <c:v>7863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8-D925-4BBC-8AAB-9DD79CD94A07}"/>
                  </c:ext>
                </c:extLst>
              </c15:ser>
            </c15:filteredLineSeries>
          </c:ext>
        </c:extLst>
      </c:lineChart>
      <c:catAx>
        <c:axId val="121702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17025264"/>
        <c:crosses val="autoZero"/>
        <c:auto val="1"/>
        <c:lblAlgn val="ctr"/>
        <c:lblOffset val="100"/>
        <c:noMultiLvlLbl val="0"/>
      </c:catAx>
      <c:valAx>
        <c:axId val="121702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17026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2489813" y="984560"/>
            <a:ext cx="7200000" cy="51426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501651" y="5549440"/>
            <a:ext cx="5594349" cy="324000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210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501651" y="5864230"/>
            <a:ext cx="5594348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1651" y="6381750"/>
            <a:ext cx="5594349" cy="2984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Aft>
                <a:spcPts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03988" y="378000"/>
            <a:ext cx="216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453935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501651" y="317500"/>
            <a:ext cx="11162349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501651" y="1700213"/>
            <a:ext cx="11165416" cy="46789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2371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501651" y="317500"/>
            <a:ext cx="11162349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501651" y="1700213"/>
            <a:ext cx="11165416" cy="46789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2246645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01652" y="2052000"/>
            <a:ext cx="11188699" cy="40690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01652" y="1700214"/>
            <a:ext cx="11188699" cy="3571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01651" y="6121014"/>
            <a:ext cx="11188700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171107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04000" y="2051999"/>
            <a:ext cx="3549549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01650" y="1665289"/>
            <a:ext cx="3562351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4303184" y="2051999"/>
            <a:ext cx="3561616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303185" y="1665289"/>
            <a:ext cx="3561615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8126397" y="2051999"/>
            <a:ext cx="3563953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8126396" y="1659145"/>
            <a:ext cx="3563955" cy="39825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01649" y="6121014"/>
            <a:ext cx="11165419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7018304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1" y="317500"/>
            <a:ext cx="11202669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20266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501651" y="1665289"/>
            <a:ext cx="5305579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6381539" y="1665289"/>
            <a:ext cx="5322781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18587082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501650" y="1665289"/>
            <a:ext cx="5305580" cy="471646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6383999" y="1665289"/>
            <a:ext cx="5306351" cy="471646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4995762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501652" y="1665289"/>
            <a:ext cx="5355165" cy="4455725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341223" y="2125013"/>
            <a:ext cx="5349128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341223" y="1665288"/>
            <a:ext cx="5349128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01650" y="6121014"/>
            <a:ext cx="11188700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843715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341221" y="2125013"/>
            <a:ext cx="5349129" cy="3996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341222" y="1665288"/>
            <a:ext cx="5349129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01649" y="6121014"/>
            <a:ext cx="11165419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501651" y="2125013"/>
            <a:ext cx="5339063" cy="3996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501649" y="1665288"/>
            <a:ext cx="5339064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569195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2" y="317500"/>
            <a:ext cx="11188699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01650" y="1665289"/>
            <a:ext cx="4431857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5450349" y="1700214"/>
            <a:ext cx="6240000" cy="4681537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058384714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 with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1" y="317500"/>
            <a:ext cx="11188700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7577882" y="1658680"/>
            <a:ext cx="4112468" cy="47230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5029200" algn="r"/>
              </a:tabLst>
              <a:defRPr sz="2100">
                <a:solidFill>
                  <a:schemeClr val="accent3"/>
                </a:solidFill>
              </a:defRPr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501651" y="1665288"/>
            <a:ext cx="6506348" cy="4716462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2" y="651600"/>
            <a:ext cx="1118869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8265966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- White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2489813" y="987552"/>
            <a:ext cx="7200000" cy="49344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501651" y="5549440"/>
            <a:ext cx="5594349" cy="324000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21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501651" y="5864230"/>
            <a:ext cx="5594348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1651" y="6381750"/>
            <a:ext cx="5594349" cy="2984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Aft>
                <a:spcPts val="0"/>
              </a:spcAft>
              <a:defRPr sz="13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802D929-4615-47C4-B489-CD906AEEC7AD}"/>
              </a:ext>
            </a:extLst>
          </p:cNvPr>
          <p:cNvGrpSpPr>
            <a:grpSpLocks noChangeAspect="1"/>
          </p:cNvGrpSpPr>
          <p:nvPr/>
        </p:nvGrpSpPr>
        <p:grpSpPr>
          <a:xfrm>
            <a:off x="499872" y="374904"/>
            <a:ext cx="2157984" cy="303284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20" name="Oval 5">
              <a:extLst>
                <a:ext uri="{FF2B5EF4-FFF2-40B4-BE49-F238E27FC236}">
                  <a16:creationId xmlns:a16="http://schemas.microsoft.com/office/drawing/2014/main" id="{A5F7E585-5CEF-4FFA-89EF-D9265E602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rgbClr val="86BC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3DC462BE-63C3-4480-B3A3-57DE5D4AA9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22" name="Rectangle 7">
              <a:extLst>
                <a:ext uri="{FF2B5EF4-FFF2-40B4-BE49-F238E27FC236}">
                  <a16:creationId xmlns:a16="http://schemas.microsoft.com/office/drawing/2014/main" id="{F13B2900-A194-473D-BF56-F01E907757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938A152D-4761-4736-A930-A9D76CAE41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24" name="Rectangle 9">
              <a:extLst>
                <a:ext uri="{FF2B5EF4-FFF2-40B4-BE49-F238E27FC236}">
                  <a16:creationId xmlns:a16="http://schemas.microsoft.com/office/drawing/2014/main" id="{DC9136C3-8FF3-4D33-A1FF-10A7064A3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25" name="Rectangle 10">
              <a:extLst>
                <a:ext uri="{FF2B5EF4-FFF2-40B4-BE49-F238E27FC236}">
                  <a16:creationId xmlns:a16="http://schemas.microsoft.com/office/drawing/2014/main" id="{9CCDEF24-564B-46A6-9198-5499D85C6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7C000B3D-4888-40B3-9FF8-B106A0CFB8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44959E63-B3ED-49DF-A8FD-E41E5DB0D5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4D95E0BC-E5B3-4FB7-BF47-0E17ED0797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6393EB03-7B14-4CF7-9983-D69E8DDBAF8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9566974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0"/>
            <a:ext cx="11188700" cy="6985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01649" y="1700213"/>
            <a:ext cx="2712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327216" y="1700213"/>
            <a:ext cx="2712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152783" y="1700213"/>
            <a:ext cx="2712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978351" y="1700213"/>
            <a:ext cx="2712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01650" y="3124200"/>
            <a:ext cx="2720468" cy="3257548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149963" y="3120551"/>
            <a:ext cx="2712000" cy="326119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330040" y="3124200"/>
            <a:ext cx="2712000" cy="325754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8993169" y="3108508"/>
            <a:ext cx="2697183" cy="327324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01650" y="651600"/>
            <a:ext cx="11188701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86623226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0"/>
            <a:ext cx="11188700" cy="6985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504000" y="1707173"/>
            <a:ext cx="5496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24085" y="1700213"/>
            <a:ext cx="5475067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4000" y="4065173"/>
            <a:ext cx="5496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4085" y="4065173"/>
            <a:ext cx="547506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504000" y="1880213"/>
            <a:ext cx="1968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6224085" y="1880213"/>
            <a:ext cx="1968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504000" y="4256213"/>
            <a:ext cx="1968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6224085" y="4256213"/>
            <a:ext cx="1968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683483" y="1880213"/>
            <a:ext cx="3288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8396560" y="1880213"/>
            <a:ext cx="3302592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683483" y="4256213"/>
            <a:ext cx="3288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8396560" y="4256213"/>
            <a:ext cx="3302592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743653448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2"/>
            <a:ext cx="11188700" cy="6984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01651" y="1700214"/>
            <a:ext cx="3695700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006398" y="1700214"/>
            <a:ext cx="3683953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273075" y="1700214"/>
            <a:ext cx="3657600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501651" y="3832225"/>
            <a:ext cx="3683949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4267200" y="3832225"/>
            <a:ext cx="3657600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8006398" y="3832225"/>
            <a:ext cx="3683953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4444180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93271813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04000" y="1857892"/>
            <a:ext cx="5466824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246195" y="1857892"/>
            <a:ext cx="5444156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2"/>
            <a:ext cx="11188700" cy="6984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504000" y="1705378"/>
            <a:ext cx="5466824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6195" y="1705378"/>
            <a:ext cx="5452957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4769491" y="1863917"/>
            <a:ext cx="1210207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424617" y="1857893"/>
            <a:ext cx="124416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149771761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04000" y="1857892"/>
            <a:ext cx="5468941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246195" y="1857892"/>
            <a:ext cx="5454668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1"/>
            <a:ext cx="11188700" cy="697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504000" y="1705378"/>
            <a:ext cx="5466824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6195" y="1705378"/>
            <a:ext cx="5452957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424617" y="1857893"/>
            <a:ext cx="124416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504000" y="4249682"/>
            <a:ext cx="5466824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6246194" y="4249682"/>
            <a:ext cx="5452959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4001" y="4103518"/>
            <a:ext cx="5468943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46194" y="4103518"/>
            <a:ext cx="5444716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4754494" y="4255707"/>
            <a:ext cx="123938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10424617" y="4249683"/>
            <a:ext cx="1244160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97501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7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4769491" y="1863917"/>
            <a:ext cx="1210207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069731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4320000" y="1705968"/>
            <a:ext cx="355611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4000" y="1700214"/>
            <a:ext cx="3560000" cy="59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15300" y="1705968"/>
            <a:ext cx="3583853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325712" y="1851441"/>
            <a:ext cx="3540577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04000" y="1851441"/>
            <a:ext cx="3560000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8128000" y="1851441"/>
            <a:ext cx="3571153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132517733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1"/>
            <a:ext cx="11188700" cy="705184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04000" y="2556000"/>
            <a:ext cx="2592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096836" y="2556000"/>
            <a:ext cx="2592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368279" y="2556000"/>
            <a:ext cx="2592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232557" y="2556000"/>
            <a:ext cx="2592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35900970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501650" y="1665289"/>
            <a:ext cx="5594351" cy="4716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8870989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780096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336000" y="1368000"/>
            <a:ext cx="552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 dirty="0"/>
              <a:t>Click to edit Master </a:t>
            </a:r>
            <a:br>
              <a:rPr lang="en-US" noProof="0" dirty="0"/>
            </a:br>
            <a:r>
              <a:rPr lang="en-US" noProof="0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501651" y="5864230"/>
            <a:ext cx="5594348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100" b="1">
                <a:solidFill>
                  <a:schemeClr val="tx1"/>
                </a:solidFill>
                <a:latin typeface="+mj-lt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1651" y="6381750"/>
            <a:ext cx="5594349" cy="2984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Aft>
                <a:spcPts val="0"/>
              </a:spcAft>
              <a:defRPr sz="16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AF9E7F-D51D-47AF-8DED-A246F1103F54}"/>
              </a:ext>
            </a:extLst>
          </p:cNvPr>
          <p:cNvGrpSpPr/>
          <p:nvPr/>
        </p:nvGrpSpPr>
        <p:grpSpPr>
          <a:xfrm>
            <a:off x="503988" y="378000"/>
            <a:ext cx="216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20" name="Oval 5">
              <a:extLst>
                <a:ext uri="{FF2B5EF4-FFF2-40B4-BE49-F238E27FC236}">
                  <a16:creationId xmlns:a16="http://schemas.microsoft.com/office/drawing/2014/main" id="{FF3ABABD-8CE4-47EB-89E2-42C16C219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9752D2F6-26BD-42BC-A091-9AE0F2E2B30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2" name="Rectangle 7">
              <a:extLst>
                <a:ext uri="{FF2B5EF4-FFF2-40B4-BE49-F238E27FC236}">
                  <a16:creationId xmlns:a16="http://schemas.microsoft.com/office/drawing/2014/main" id="{80F564C4-3D84-4178-89F2-7056474C7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D4860A48-A626-4EAD-8FA0-D429FF3986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4" name="Rectangle 9">
              <a:extLst>
                <a:ext uri="{FF2B5EF4-FFF2-40B4-BE49-F238E27FC236}">
                  <a16:creationId xmlns:a16="http://schemas.microsoft.com/office/drawing/2014/main" id="{1C8613CD-1468-4416-819D-44EF4B9C6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5" name="Rectangle 10">
              <a:extLst>
                <a:ext uri="{FF2B5EF4-FFF2-40B4-BE49-F238E27FC236}">
                  <a16:creationId xmlns:a16="http://schemas.microsoft.com/office/drawing/2014/main" id="{FC0444D9-187D-4DA3-BB39-4DBF5D4900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648124E-3019-42DE-9C5C-E71F1EF6F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54BA42B-9F68-44D2-ADA9-25FEA5BE0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5D95524-7D59-44BB-88D5-873107762A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052C8CD6-8A5A-43DA-9A98-71843141F7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206391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6073679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01652" y="4211955"/>
            <a:ext cx="8528936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9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9370847" y="4211955"/>
            <a:ext cx="2319503" cy="1725448"/>
          </a:xfrm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z="900" dirty="0"/>
              <a:t>Insert sponsorship mark here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9370850" y="6018028"/>
            <a:ext cx="2319501" cy="363722"/>
          </a:xfrm>
        </p:spPr>
        <p:txBody>
          <a:bodyPr anchor="b" anchorCtr="0"/>
          <a:lstStyle>
            <a:lvl1pPr>
              <a:lnSpc>
                <a:spcPct val="100000"/>
              </a:lnSpc>
              <a:defRPr sz="95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97E0515-6C39-4901-8E7A-58C285EDC0AB}"/>
              </a:ext>
            </a:extLst>
          </p:cNvPr>
          <p:cNvGrpSpPr/>
          <p:nvPr/>
        </p:nvGrpSpPr>
        <p:grpSpPr>
          <a:xfrm>
            <a:off x="503988" y="378000"/>
            <a:ext cx="216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21" name="Oval 5">
              <a:extLst>
                <a:ext uri="{FF2B5EF4-FFF2-40B4-BE49-F238E27FC236}">
                  <a16:creationId xmlns:a16="http://schemas.microsoft.com/office/drawing/2014/main" id="{615C214D-A089-4FFB-A734-F90AE083C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A93BCBBE-EC11-4B69-BCF9-B75DDF00AF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3" name="Rectangle 7">
              <a:extLst>
                <a:ext uri="{FF2B5EF4-FFF2-40B4-BE49-F238E27FC236}">
                  <a16:creationId xmlns:a16="http://schemas.microsoft.com/office/drawing/2014/main" id="{B6836D4F-5A8C-47BD-81F1-57493FADB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AA3D281B-BC9E-4EEE-BBAF-36DEEB6B09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5" name="Rectangle 9">
              <a:extLst>
                <a:ext uri="{FF2B5EF4-FFF2-40B4-BE49-F238E27FC236}">
                  <a16:creationId xmlns:a16="http://schemas.microsoft.com/office/drawing/2014/main" id="{AB55D258-E40E-4A3C-9476-1F557D610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6" name="Rectangle 10">
              <a:extLst>
                <a:ext uri="{FF2B5EF4-FFF2-40B4-BE49-F238E27FC236}">
                  <a16:creationId xmlns:a16="http://schemas.microsoft.com/office/drawing/2014/main" id="{206CFA9A-69C0-466D-A684-C4A4EE5CC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EA08E67C-FBAD-4759-90DF-9E2745041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855DCDC6-8626-4BF9-ADBC-E8D964EFC6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61494D30-F7BB-4ED7-BCC2-FA7B11A001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30" name="Freeform 14">
              <a:extLst>
                <a:ext uri="{FF2B5EF4-FFF2-40B4-BE49-F238E27FC236}">
                  <a16:creationId xmlns:a16="http://schemas.microsoft.com/office/drawing/2014/main" id="{7233E486-CC34-4699-822C-65BE5643A6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83063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En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D17BFC3-2A9C-4DC6-A8F9-5A12A7AD902E}"/>
              </a:ext>
            </a:extLst>
          </p:cNvPr>
          <p:cNvGrpSpPr>
            <a:grpSpLocks noChangeAspect="1"/>
          </p:cNvGrpSpPr>
          <p:nvPr/>
        </p:nvGrpSpPr>
        <p:grpSpPr>
          <a:xfrm>
            <a:off x="499872" y="374904"/>
            <a:ext cx="2157984" cy="303284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17" name="Oval 5">
              <a:extLst>
                <a:ext uri="{FF2B5EF4-FFF2-40B4-BE49-F238E27FC236}">
                  <a16:creationId xmlns:a16="http://schemas.microsoft.com/office/drawing/2014/main" id="{FC4A5099-C2A9-4238-8462-F6DD53BE8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rgbClr val="86BC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DA04BF6B-C7FB-492E-ADC5-C8D0B35565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19" name="Rectangle 7">
              <a:extLst>
                <a:ext uri="{FF2B5EF4-FFF2-40B4-BE49-F238E27FC236}">
                  <a16:creationId xmlns:a16="http://schemas.microsoft.com/office/drawing/2014/main" id="{14D2D705-0E89-49E7-904D-B19DEA0D6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72608037-8C36-4FDF-8649-68474055E4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32" name="Rectangle 9">
              <a:extLst>
                <a:ext uri="{FF2B5EF4-FFF2-40B4-BE49-F238E27FC236}">
                  <a16:creationId xmlns:a16="http://schemas.microsoft.com/office/drawing/2014/main" id="{88DE3F89-5064-420A-9400-E9D3EDB161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33" name="Rectangle 10">
              <a:extLst>
                <a:ext uri="{FF2B5EF4-FFF2-40B4-BE49-F238E27FC236}">
                  <a16:creationId xmlns:a16="http://schemas.microsoft.com/office/drawing/2014/main" id="{6E22AD9C-EE72-4F5E-9A94-C465F8221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34" name="Freeform 11">
              <a:extLst>
                <a:ext uri="{FF2B5EF4-FFF2-40B4-BE49-F238E27FC236}">
                  <a16:creationId xmlns:a16="http://schemas.microsoft.com/office/drawing/2014/main" id="{F8716950-6EF8-4707-BE9F-17C1253A3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35" name="Freeform 12">
              <a:extLst>
                <a:ext uri="{FF2B5EF4-FFF2-40B4-BE49-F238E27FC236}">
                  <a16:creationId xmlns:a16="http://schemas.microsoft.com/office/drawing/2014/main" id="{39DA23AC-3618-428F-B090-148A81D139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36" name="Freeform 13">
              <a:extLst>
                <a:ext uri="{FF2B5EF4-FFF2-40B4-BE49-F238E27FC236}">
                  <a16:creationId xmlns:a16="http://schemas.microsoft.com/office/drawing/2014/main" id="{6111C4D2-34B0-4F91-B8D7-DD8111D0CD0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  <p:sp>
          <p:nvSpPr>
            <p:cNvPr id="37" name="Freeform 14">
              <a:extLst>
                <a:ext uri="{FF2B5EF4-FFF2-40B4-BE49-F238E27FC236}">
                  <a16:creationId xmlns:a16="http://schemas.microsoft.com/office/drawing/2014/main" id="{B75D5820-359A-4451-9568-D8E3E2866B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>
                <a:solidFill>
                  <a:schemeClr val="bg1"/>
                </a:solidFill>
              </a:endParaRPr>
            </a:p>
          </p:txBody>
        </p:sp>
      </p:grp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01652" y="4211955"/>
            <a:ext cx="8528936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9370847" y="4211955"/>
            <a:ext cx="2319503" cy="1725448"/>
          </a:xfrm>
        </p:spPr>
        <p:txBody>
          <a:bodyPr anchor="ctr" anchorCtr="0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GB" sz="900" dirty="0"/>
              <a:t>Insert sponsorship mark here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9370850" y="6018028"/>
            <a:ext cx="2319501" cy="363722"/>
          </a:xfrm>
        </p:spPr>
        <p:txBody>
          <a:bodyPr anchor="b" anchorCtr="0"/>
          <a:lstStyle>
            <a:lvl1pPr>
              <a:lnSpc>
                <a:spcPct val="100000"/>
              </a:lnSpc>
              <a:defRPr sz="9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58472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698EE-BC3A-45C0-B162-41E10BCE5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4B342-24F8-46D5-AD55-F32AAF8B7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7BBF6-46C9-4280-A65D-3E8345E18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3CDD-8C10-4D46-A1B1-5B81ABD75665}" type="datetimeFigureOut">
              <a:rPr lang="nl-BE" smtClean="0"/>
              <a:t>24/01/2021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9CD1B-2B1C-4E5F-84A8-0DD8435E4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D3536-0E18-4847-860B-1D740BB3A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DDC9-397E-4735-9B47-EDFAA695641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2063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1651" y="1705670"/>
            <a:ext cx="10541000" cy="1592403"/>
          </a:xfrm>
        </p:spPr>
        <p:txBody>
          <a:bodyPr anchor="b"/>
          <a:lstStyle>
            <a:lvl1pPr>
              <a:lnSpc>
                <a:spcPct val="95000"/>
              </a:lnSpc>
              <a:defRPr sz="360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01651" y="3429000"/>
            <a:ext cx="1054100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6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087915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01651" y="1628775"/>
            <a:ext cx="9277349" cy="4752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3600"/>
              </a:spcBef>
              <a:defRPr sz="2200">
                <a:solidFill>
                  <a:schemeClr val="tx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2996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et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862256" y="405929"/>
            <a:ext cx="2804160" cy="1027760"/>
          </a:xfrm>
        </p:spPr>
        <p:txBody>
          <a:bodyPr/>
          <a:lstStyle>
            <a:lvl1pPr>
              <a:spcBef>
                <a:spcPts val="185"/>
              </a:spcBef>
              <a:defRPr sz="923">
                <a:solidFill>
                  <a:schemeClr val="tx1"/>
                </a:solidFill>
              </a:defRPr>
            </a:lvl1pPr>
            <a:lvl2pPr>
              <a:defRPr sz="969">
                <a:solidFill>
                  <a:schemeClr val="tx2"/>
                </a:solidFill>
              </a:defRPr>
            </a:lvl2pPr>
            <a:lvl3pPr>
              <a:defRPr sz="969">
                <a:solidFill>
                  <a:schemeClr val="tx2"/>
                </a:solidFill>
              </a:defRPr>
            </a:lvl3pPr>
            <a:lvl4pPr>
              <a:defRPr sz="923">
                <a:solidFill>
                  <a:schemeClr val="tx2"/>
                </a:solidFill>
              </a:defRPr>
            </a:lvl4pPr>
            <a:lvl5pPr>
              <a:defRPr sz="923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25586" y="1700214"/>
            <a:ext cx="2766255" cy="4656835"/>
          </a:xfrm>
        </p:spPr>
        <p:txBody>
          <a:bodyPr/>
          <a:lstStyle>
            <a:lvl1pPr>
              <a:spcBef>
                <a:spcPts val="0"/>
              </a:spcBef>
              <a:spcAft>
                <a:spcPts val="554"/>
              </a:spcAft>
              <a:defRPr sz="969"/>
            </a:lvl1pPr>
            <a:lvl2pPr>
              <a:spcBef>
                <a:spcPts val="277"/>
              </a:spcBef>
              <a:defRPr/>
            </a:lvl2pPr>
            <a:lvl3pPr>
              <a:spcBef>
                <a:spcPts val="277"/>
              </a:spcBef>
              <a:defRPr/>
            </a:lvl3pPr>
            <a:lvl4pPr>
              <a:spcBef>
                <a:spcPts val="277"/>
              </a:spcBef>
              <a:defRPr/>
            </a:lvl4pPr>
            <a:lvl5pPr>
              <a:spcBef>
                <a:spcPts val="277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3780369" y="1700212"/>
            <a:ext cx="7886049" cy="4657726"/>
          </a:xfrm>
        </p:spPr>
        <p:txBody>
          <a:bodyPr/>
          <a:lstStyle>
            <a:lvl1pPr>
              <a:spcBef>
                <a:spcPts val="1662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AA751F6-96CD-4D47-9334-26CB35377F81}"/>
              </a:ext>
            </a:extLst>
          </p:cNvPr>
          <p:cNvGrpSpPr/>
          <p:nvPr/>
        </p:nvGrpSpPr>
        <p:grpSpPr>
          <a:xfrm>
            <a:off x="503988" y="378000"/>
            <a:ext cx="216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21" name="Oval 5">
              <a:extLst>
                <a:ext uri="{FF2B5EF4-FFF2-40B4-BE49-F238E27FC236}">
                  <a16:creationId xmlns:a16="http://schemas.microsoft.com/office/drawing/2014/main" id="{208AFD29-2473-4B74-B317-20817E37D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34A35AAC-FF34-4B4D-B2F4-E62F3556D1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3" name="Rectangle 7">
              <a:extLst>
                <a:ext uri="{FF2B5EF4-FFF2-40B4-BE49-F238E27FC236}">
                  <a16:creationId xmlns:a16="http://schemas.microsoft.com/office/drawing/2014/main" id="{3A260268-5F2D-4ED9-BC62-469BD612F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B89B9D2F-BC9E-4F1B-8627-B2EF4F0C6B1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5" name="Rectangle 9">
              <a:extLst>
                <a:ext uri="{FF2B5EF4-FFF2-40B4-BE49-F238E27FC236}">
                  <a16:creationId xmlns:a16="http://schemas.microsoft.com/office/drawing/2014/main" id="{2B0A675B-0F0F-403D-BC22-B4B8F2728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6" name="Rectangle 10">
              <a:extLst>
                <a:ext uri="{FF2B5EF4-FFF2-40B4-BE49-F238E27FC236}">
                  <a16:creationId xmlns:a16="http://schemas.microsoft.com/office/drawing/2014/main" id="{9471D3B0-20F4-47CE-8982-C04B5F3D9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1A3CB533-5498-4F6B-BF48-FF0372CE9F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3C454093-5492-4277-8415-5B9CB1FF9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F749E689-4E6D-481F-99B3-D26F79BE39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30" name="Freeform 14">
              <a:extLst>
                <a:ext uri="{FF2B5EF4-FFF2-40B4-BE49-F238E27FC236}">
                  <a16:creationId xmlns:a16="http://schemas.microsoft.com/office/drawing/2014/main" id="{C9A105F6-34CE-4A24-8EB2-0393846755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1839859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1651" y="1665289"/>
            <a:ext cx="9277349" cy="4716463"/>
          </a:xfrm>
          <a:prstGeom prst="rect">
            <a:avLst/>
          </a:prstGeom>
        </p:spPr>
        <p:txBody>
          <a:bodyPr/>
          <a:lstStyle>
            <a:lvl1pPr>
              <a:tabLst>
                <a:tab pos="6729413" algn="r"/>
              </a:tabLst>
              <a:defRPr>
                <a:latin typeface="+mn-lt"/>
              </a:defRPr>
            </a:lvl1pPr>
            <a:lvl2pPr>
              <a:tabLst>
                <a:tab pos="6729413" algn="r"/>
              </a:tabLst>
              <a:defRPr>
                <a:latin typeface="+mj-lt"/>
              </a:defRPr>
            </a:lvl2pPr>
            <a:lvl3pPr>
              <a:tabLst>
                <a:tab pos="6729413" algn="r"/>
              </a:tabLst>
              <a:defRPr>
                <a:latin typeface="+mn-lt"/>
              </a:defRPr>
            </a:lvl3pPr>
            <a:lvl4pPr>
              <a:tabLst>
                <a:tab pos="6729413" algn="r"/>
              </a:tabLst>
              <a:defRPr>
                <a:latin typeface="+mn-lt"/>
              </a:defRPr>
            </a:lvl4pPr>
            <a:lvl5pPr>
              <a:tabLst>
                <a:tab pos="5029200" algn="r"/>
              </a:tabLst>
              <a:defRPr baseline="0">
                <a:latin typeface="+mn-lt"/>
              </a:defRPr>
            </a:lvl5pPr>
            <a:lvl6pPr>
              <a:tabLst>
                <a:tab pos="6729413" algn="r"/>
              </a:tabLst>
              <a:defRPr/>
            </a:lvl6pPr>
            <a:lvl7pPr>
              <a:tabLst>
                <a:tab pos="6729413" algn="r"/>
              </a:tabLst>
              <a:defRPr/>
            </a:lvl7pPr>
            <a:lvl8pPr>
              <a:tabLst>
                <a:tab pos="6729413" algn="r"/>
              </a:tabLst>
              <a:defRPr/>
            </a:lvl8pPr>
            <a:lvl9pPr>
              <a:tabLst>
                <a:tab pos="6729413" algn="r"/>
              </a:tabLs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2" y="317500"/>
            <a:ext cx="11180232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75913853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1" y="317501"/>
            <a:ext cx="11188700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5450351" y="1701801"/>
            <a:ext cx="6240000" cy="467995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01651" y="1665289"/>
            <a:ext cx="4456429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>
                <a:latin typeface="+mn-lt"/>
              </a:defRPr>
            </a:lvl1pPr>
            <a:lvl2pPr>
              <a:tabLst>
                <a:tab pos="5029200" algn="r"/>
              </a:tabLst>
              <a:defRPr>
                <a:latin typeface="+mj-lt"/>
              </a:defRPr>
            </a:lvl2pPr>
            <a:lvl3pPr>
              <a:tabLst>
                <a:tab pos="5029200" algn="r"/>
              </a:tabLst>
              <a:defRPr>
                <a:latin typeface="+mn-lt"/>
              </a:defRPr>
            </a:lvl3pPr>
            <a:lvl4pPr>
              <a:tabLst>
                <a:tab pos="5029200" algn="r"/>
              </a:tabLst>
              <a:defRPr>
                <a:latin typeface="+mn-lt"/>
              </a:defRPr>
            </a:lvl4pPr>
            <a:lvl5pPr>
              <a:tabLst>
                <a:tab pos="5029200" algn="r"/>
              </a:tabLst>
              <a:defRPr baseline="0">
                <a:latin typeface="+mn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5732299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1"/>
            <a:ext cx="11188700" cy="6985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501651" y="1665289"/>
            <a:ext cx="11165416" cy="4716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+mn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548203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emf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vmlDrawing" Target="../drawings/vmlDrawing1.v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36"/>
            </p:custDataLst>
            <p:extLst>
              <p:ext uri="{D42A27DB-BD31-4B8C-83A1-F6EECF244321}">
                <p14:modId xmlns:p14="http://schemas.microsoft.com/office/powerpoint/2010/main" val="977395624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think-cell Slide" r:id="rId38" imgW="270" imgH="270" progId="TCLayout.ActiveDocument.1">
                  <p:embed/>
                </p:oleObj>
              </mc:Choice>
              <mc:Fallback>
                <p:oleObj name="think-cell Slide" r:id="rId38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0FF6EDB6-C870-4EAB-BE5E-275B174254DA}"/>
              </a:ext>
            </a:extLst>
          </p:cNvPr>
          <p:cNvSpPr/>
          <p:nvPr userDrawn="1">
            <p:custDataLst>
              <p:tags r:id="rId37"/>
            </p:custDataLst>
          </p:nvPr>
        </p:nvSpPr>
        <p:spPr bwMode="gray">
          <a:xfrm>
            <a:off x="0" y="0"/>
            <a:ext cx="158750" cy="158750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/>
            <a:tailEnd/>
          </a:ln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>
              <a:lnSpc>
                <a:spcPct val="106000"/>
              </a:lnSpc>
              <a:buFont typeface="Wingdings 2" pitchFamily="18" charset="2"/>
              <a:buNone/>
            </a:pPr>
            <a:endParaRPr lang="en-US" sz="2100" b="0" i="0" baseline="0" dirty="0">
              <a:solidFill>
                <a:schemeClr val="bg1"/>
              </a:solidFill>
              <a:latin typeface="Calibri Light" panose="020F0302020204030204" pitchFamily="34" charset="0"/>
              <a:ea typeface="+mj-ea"/>
              <a:cs typeface="Calibri Light" panose="020F0302020204030204" pitchFamily="34" charset="0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501651" y="317501"/>
            <a:ext cx="11188700" cy="30982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501650" y="1665289"/>
            <a:ext cx="11188700" cy="47164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11382377" y="6477001"/>
            <a:ext cx="30797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57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100" kern="1200">
          <a:solidFill>
            <a:schemeClr val="tx1"/>
          </a:solidFill>
          <a:latin typeface="+mn-lt"/>
          <a:ea typeface="+mj-ea"/>
          <a:cs typeface="Calibri Light" panose="020F0302020204030204" pitchFamily="34" charset="0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000"/>
        </a:spcAft>
        <a:buSzPct val="100000"/>
        <a:buFont typeface="Arial" panose="020B0604020202020204" pitchFamily="34" charset="0"/>
        <a:buNone/>
        <a:defRPr sz="1300" b="0" kern="120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1pPr>
      <a:lvl2pPr marL="0" indent="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/>
        <a:buNone/>
        <a:defRPr lang="en-US" sz="1300" b="1" kern="1200" dirty="0" smtClean="0">
          <a:solidFill>
            <a:schemeClr val="tx1"/>
          </a:solidFill>
          <a:latin typeface="+mj-lt"/>
          <a:ea typeface="+mn-ea"/>
          <a:cs typeface="Calibri Light" panose="020F0302020204030204" pitchFamily="34" charset="0"/>
        </a:defRPr>
      </a:lvl2pPr>
      <a:lvl3pPr marL="17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 panose="020B0604020202020204" pitchFamily="34" charset="0"/>
        <a:buChar char="•"/>
        <a:defRPr lang="en-US" sz="1300" kern="1200" dirty="0" smtClean="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3pPr>
      <a:lvl4pPr marL="35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300" kern="1200" baseline="0" dirty="0" smtClean="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4pPr>
      <a:lvl5pPr marL="532800" indent="-176400" algn="l" defTabSz="798513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tabLst/>
        <a:defRPr lang="en-US" sz="1300" kern="1200" baseline="0" dirty="0" smtClean="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5pPr>
      <a:lvl6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4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4020">
          <p15:clr>
            <a:srgbClr val="F26B43"/>
          </p15:clr>
        </p15:guide>
        <p15:guide id="4" pos="237">
          <p15:clr>
            <a:srgbClr val="F26B43"/>
          </p15:clr>
        </p15:guide>
        <p15:guide id="5" pos="5523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orient="horz" pos="200">
          <p15:clr>
            <a:srgbClr val="F26B43"/>
          </p15:clr>
        </p15:guide>
        <p15:guide id="8" orient="horz" pos="4080">
          <p15:clr>
            <a:srgbClr val="F26B43"/>
          </p15:clr>
        </p15:guide>
        <p15:guide id="10" pos="3721">
          <p15:clr>
            <a:srgbClr val="F26B43"/>
          </p15:clr>
        </p15:guide>
        <p15:guide id="11" orient="horz" pos="236">
          <p15:clr>
            <a:srgbClr val="F26B43"/>
          </p15:clr>
        </p15:guide>
        <p15:guide id="12" pos="1022">
          <p15:clr>
            <a:srgbClr val="F26B43"/>
          </p15:clr>
        </p15:guide>
        <p15:guide id="13" pos="1137">
          <p15:clr>
            <a:srgbClr val="F26B43"/>
          </p15:clr>
        </p15:guide>
        <p15:guide id="14" pos="1920">
          <p15:clr>
            <a:srgbClr val="F26B43"/>
          </p15:clr>
        </p15:guide>
        <p15:guide id="15" pos="2033">
          <p15:clr>
            <a:srgbClr val="F26B43"/>
          </p15:clr>
        </p15:guide>
        <p15:guide id="16" pos="4620">
          <p15:clr>
            <a:srgbClr val="F26B43"/>
          </p15:clr>
        </p15:guide>
        <p15:guide id="17" pos="2823">
          <p15:clr>
            <a:srgbClr val="F26B43"/>
          </p15:clr>
        </p15:guide>
        <p15:guide id="18" pos="2937">
          <p15:clr>
            <a:srgbClr val="F26B43"/>
          </p15:clr>
        </p15:guide>
        <p15:guide id="19" pos="2880">
          <p15:clr>
            <a:srgbClr val="F26B43"/>
          </p15:clr>
        </p15:guide>
        <p15:guide id="20" pos="4734">
          <p15:clr>
            <a:srgbClr val="F26B43"/>
          </p15:clr>
        </p15:guide>
        <p15:guide id="21" orient="horz" pos="1049">
          <p15:clr>
            <a:srgbClr val="F26B43"/>
          </p15:clr>
        </p15:guide>
        <p15:guide id="22" orient="horz" pos="6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6A30D689-9F44-4216-BBBA-247233D0496E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846722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think-cell Slide" r:id="rId5" imgW="592" imgH="595" progId="TCLayout.ActiveDocument.1">
                  <p:embed/>
                </p:oleObj>
              </mc:Choice>
              <mc:Fallback>
                <p:oleObj name="think-cell Slide" r:id="rId5" imgW="592" imgH="595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6A30D689-9F44-4216-BBBA-247233D049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F42AFD45-6A10-46E4-8427-6DC17D3A3D50}"/>
              </a:ext>
            </a:extLst>
          </p:cNvPr>
          <p:cNvSpPr/>
          <p:nvPr>
            <p:custDataLst>
              <p:tags r:id="rId3"/>
            </p:custDataLst>
          </p:nvPr>
        </p:nvSpPr>
        <p:spPr bwMode="gray">
          <a:xfrm>
            <a:off x="0" y="0"/>
            <a:ext cx="158750" cy="158750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/>
            <a:tailEnd/>
          </a:ln>
        </p:spPr>
        <p:txBody>
          <a:bodyPr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106000"/>
              </a:lnSpc>
            </a:pPr>
            <a:endParaRPr lang="nl-BE" sz="1200" dirty="0">
              <a:solidFill>
                <a:schemeClr val="bg1"/>
              </a:solidFill>
              <a:cs typeface="Calibri Light" panose="020F0302020204030204" pitchFamily="34" charset="0"/>
              <a:sym typeface="+mn-lt"/>
            </a:endParaRPr>
          </a:p>
        </p:txBody>
      </p:sp>
      <p:graphicFrame>
        <p:nvGraphicFramePr>
          <p:cNvPr id="55" name="Chart 54">
            <a:extLst>
              <a:ext uri="{FF2B5EF4-FFF2-40B4-BE49-F238E27FC236}">
                <a16:creationId xmlns:a16="http://schemas.microsoft.com/office/drawing/2014/main" id="{232DBFF9-BCCA-4628-AE08-4E0B58D922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8290798"/>
              </p:ext>
            </p:extLst>
          </p:nvPr>
        </p:nvGraphicFramePr>
        <p:xfrm>
          <a:off x="501651" y="1407041"/>
          <a:ext cx="11122839" cy="5116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CDDF9-EEAD-4E18-9692-ABDDE5F1C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 err="1"/>
              <a:t>With</a:t>
            </a:r>
            <a:r>
              <a:rPr lang="nl-BE" dirty="0"/>
              <a:t> a </a:t>
            </a:r>
            <a:r>
              <a:rPr lang="nl-BE" dirty="0" err="1"/>
              <a:t>national</a:t>
            </a:r>
            <a:r>
              <a:rPr lang="nl-BE" dirty="0"/>
              <a:t> </a:t>
            </a:r>
            <a:r>
              <a:rPr lang="nl-BE" dirty="0" err="1"/>
              <a:t>weekly</a:t>
            </a:r>
            <a:r>
              <a:rPr lang="nl-BE" dirty="0"/>
              <a:t> </a:t>
            </a:r>
            <a:r>
              <a:rPr lang="nl-BE" dirty="0" err="1"/>
              <a:t>average</a:t>
            </a:r>
            <a:r>
              <a:rPr lang="nl-BE" dirty="0"/>
              <a:t> of ~54K first </a:t>
            </a:r>
            <a:r>
              <a:rPr lang="nl-BE" dirty="0" err="1"/>
              <a:t>dose</a:t>
            </a:r>
            <a:r>
              <a:rPr lang="nl-BE" dirty="0"/>
              <a:t> </a:t>
            </a:r>
            <a:r>
              <a:rPr lang="nl-BE" dirty="0" err="1"/>
              <a:t>administrations</a:t>
            </a:r>
            <a:r>
              <a:rPr lang="nl-BE" dirty="0"/>
              <a:t>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b="1" dirty="0"/>
              <a:t>Pfizer-</a:t>
            </a:r>
            <a:r>
              <a:rPr lang="nl-BE" b="1" dirty="0" err="1"/>
              <a:t>BioNTech</a:t>
            </a:r>
            <a:r>
              <a:rPr lang="nl-BE" b="1" dirty="0"/>
              <a:t> vaccin</a:t>
            </a:r>
            <a:r>
              <a:rPr lang="nl-BE" dirty="0"/>
              <a:t>, </a:t>
            </a:r>
            <a:r>
              <a:rPr lang="nl-BE" dirty="0" err="1"/>
              <a:t>the</a:t>
            </a:r>
            <a:r>
              <a:rPr lang="nl-BE" dirty="0"/>
              <a:t> second </a:t>
            </a:r>
            <a:r>
              <a:rPr lang="nl-BE" dirty="0" err="1"/>
              <a:t>dose</a:t>
            </a:r>
            <a:r>
              <a:rPr lang="nl-BE" dirty="0"/>
              <a:t> is </a:t>
            </a:r>
            <a:r>
              <a:rPr lang="nl-BE" dirty="0" err="1"/>
              <a:t>secured</a:t>
            </a:r>
            <a:r>
              <a:rPr lang="nl-BE" dirty="0"/>
              <a:t> </a:t>
            </a:r>
            <a:r>
              <a:rPr lang="nl-BE" dirty="0" err="1"/>
              <a:t>until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end of </a:t>
            </a:r>
            <a:r>
              <a:rPr lang="nl-BE" dirty="0" err="1"/>
              <a:t>March</a:t>
            </a:r>
            <a:r>
              <a:rPr lang="nl-BE" dirty="0"/>
              <a:t> </a:t>
            </a:r>
            <a:r>
              <a:rPr lang="nl-BE" dirty="0" err="1"/>
              <a:t>while</a:t>
            </a:r>
            <a:r>
              <a:rPr lang="nl-BE" dirty="0"/>
              <a:t> a </a:t>
            </a:r>
            <a:r>
              <a:rPr lang="nl-BE" dirty="0" err="1"/>
              <a:t>minimal</a:t>
            </a:r>
            <a:r>
              <a:rPr lang="nl-BE" dirty="0"/>
              <a:t> </a:t>
            </a:r>
            <a:r>
              <a:rPr lang="nl-BE" dirty="0" err="1"/>
              <a:t>strategic</a:t>
            </a:r>
            <a:r>
              <a:rPr lang="nl-BE" dirty="0"/>
              <a:t> stock is built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mitigate</a:t>
            </a:r>
            <a:r>
              <a:rPr lang="nl-BE" dirty="0"/>
              <a:t> </a:t>
            </a:r>
            <a:r>
              <a:rPr lang="nl-BE" dirty="0" err="1"/>
              <a:t>supply</a:t>
            </a:r>
            <a:r>
              <a:rPr lang="nl-BE" dirty="0"/>
              <a:t> chain </a:t>
            </a:r>
            <a:r>
              <a:rPr lang="nl-BE" dirty="0" err="1"/>
              <a:t>interruptions</a:t>
            </a:r>
            <a:endParaRPr lang="nl-BE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2A401CD-75AE-4680-8BEA-53B3934CC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651" y="317501"/>
            <a:ext cx="11162349" cy="334100"/>
          </a:xfrm>
        </p:spPr>
        <p:txBody>
          <a:bodyPr/>
          <a:lstStyle/>
          <a:p>
            <a:r>
              <a:rPr lang="nl-BE" dirty="0">
                <a:latin typeface="+mj-lt"/>
              </a:rPr>
              <a:t>Distribution</a:t>
            </a:r>
          </a:p>
        </p:txBody>
      </p:sp>
      <p:cxnSp>
        <p:nvCxnSpPr>
          <p:cNvPr id="513" name="Straight Arrow Connector 512">
            <a:extLst>
              <a:ext uri="{FF2B5EF4-FFF2-40B4-BE49-F238E27FC236}">
                <a16:creationId xmlns:a16="http://schemas.microsoft.com/office/drawing/2014/main" id="{6F297386-79A4-4C0C-BA56-3581E0C6FB27}"/>
              </a:ext>
            </a:extLst>
          </p:cNvPr>
          <p:cNvCxnSpPr>
            <a:cxnSpLocks/>
          </p:cNvCxnSpPr>
          <p:nvPr/>
        </p:nvCxnSpPr>
        <p:spPr>
          <a:xfrm>
            <a:off x="903767" y="5177662"/>
            <a:ext cx="2382358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Arrow Connector 513">
            <a:extLst>
              <a:ext uri="{FF2B5EF4-FFF2-40B4-BE49-F238E27FC236}">
                <a16:creationId xmlns:a16="http://schemas.microsoft.com/office/drawing/2014/main" id="{CFB273D1-24DD-4C9E-9C26-BEB95C001970}"/>
              </a:ext>
            </a:extLst>
          </p:cNvPr>
          <p:cNvCxnSpPr>
            <a:cxnSpLocks/>
          </p:cNvCxnSpPr>
          <p:nvPr/>
        </p:nvCxnSpPr>
        <p:spPr>
          <a:xfrm>
            <a:off x="4047860" y="5177662"/>
            <a:ext cx="754911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Straight Arrow Connector 514">
            <a:extLst>
              <a:ext uri="{FF2B5EF4-FFF2-40B4-BE49-F238E27FC236}">
                <a16:creationId xmlns:a16="http://schemas.microsoft.com/office/drawing/2014/main" id="{A0C95FDD-FC14-4E22-BE10-D14139DB7B1D}"/>
              </a:ext>
            </a:extLst>
          </p:cNvPr>
          <p:cNvCxnSpPr>
            <a:cxnSpLocks/>
          </p:cNvCxnSpPr>
          <p:nvPr/>
        </p:nvCxnSpPr>
        <p:spPr>
          <a:xfrm>
            <a:off x="4857750" y="5177662"/>
            <a:ext cx="1333500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Straight Arrow Connector 515">
            <a:extLst>
              <a:ext uri="{FF2B5EF4-FFF2-40B4-BE49-F238E27FC236}">
                <a16:creationId xmlns:a16="http://schemas.microsoft.com/office/drawing/2014/main" id="{24BEE3AA-5B92-45C7-8F39-238C44041B77}"/>
              </a:ext>
            </a:extLst>
          </p:cNvPr>
          <p:cNvCxnSpPr>
            <a:cxnSpLocks/>
          </p:cNvCxnSpPr>
          <p:nvPr/>
        </p:nvCxnSpPr>
        <p:spPr>
          <a:xfrm>
            <a:off x="6305550" y="5177662"/>
            <a:ext cx="5039390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7" name="TextBox 516">
            <a:extLst>
              <a:ext uri="{FF2B5EF4-FFF2-40B4-BE49-F238E27FC236}">
                <a16:creationId xmlns:a16="http://schemas.microsoft.com/office/drawing/2014/main" id="{7BE334EB-8792-44D2-9EB8-95DEDDF6114A}"/>
              </a:ext>
            </a:extLst>
          </p:cNvPr>
          <p:cNvSpPr txBox="1"/>
          <p:nvPr/>
        </p:nvSpPr>
        <p:spPr>
          <a:xfrm>
            <a:off x="2209290" y="5236176"/>
            <a:ext cx="25603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nl-BE" sz="1200" dirty="0">
                <a:solidFill>
                  <a:srgbClr val="313131"/>
                </a:solidFill>
              </a:rPr>
              <a:t>Past</a:t>
            </a:r>
          </a:p>
        </p:txBody>
      </p:sp>
      <p:sp>
        <p:nvSpPr>
          <p:cNvPr id="518" name="TextBox 517">
            <a:extLst>
              <a:ext uri="{FF2B5EF4-FFF2-40B4-BE49-F238E27FC236}">
                <a16:creationId xmlns:a16="http://schemas.microsoft.com/office/drawing/2014/main" id="{9E8262A4-B122-48B3-B1CA-6D42B9EE4613}"/>
              </a:ext>
            </a:extLst>
          </p:cNvPr>
          <p:cNvSpPr txBox="1"/>
          <p:nvPr/>
        </p:nvSpPr>
        <p:spPr>
          <a:xfrm>
            <a:off x="4099490" y="5236176"/>
            <a:ext cx="65165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nl-BE" sz="1200" dirty="0" err="1">
                <a:solidFill>
                  <a:srgbClr val="313131"/>
                </a:solidFill>
              </a:rPr>
              <a:t>Confirmed</a:t>
            </a:r>
            <a:endParaRPr lang="nl-BE" sz="1200" dirty="0">
              <a:solidFill>
                <a:srgbClr val="313131"/>
              </a:solidFill>
            </a:endParaRPr>
          </a:p>
        </p:txBody>
      </p:sp>
      <p:sp>
        <p:nvSpPr>
          <p:cNvPr id="519" name="TextBox 518">
            <a:extLst>
              <a:ext uri="{FF2B5EF4-FFF2-40B4-BE49-F238E27FC236}">
                <a16:creationId xmlns:a16="http://schemas.microsoft.com/office/drawing/2014/main" id="{2C01493D-184D-4151-83A8-992001D41F54}"/>
              </a:ext>
            </a:extLst>
          </p:cNvPr>
          <p:cNvSpPr txBox="1"/>
          <p:nvPr/>
        </p:nvSpPr>
        <p:spPr>
          <a:xfrm>
            <a:off x="4905375" y="5236176"/>
            <a:ext cx="128587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buSzPct val="100000"/>
            </a:pPr>
            <a:r>
              <a:rPr lang="nl-BE" sz="1200" dirty="0" err="1">
                <a:solidFill>
                  <a:srgbClr val="313131"/>
                </a:solidFill>
              </a:rPr>
              <a:t>Communicated</a:t>
            </a:r>
            <a:r>
              <a:rPr lang="nl-BE" sz="1200" dirty="0">
                <a:solidFill>
                  <a:srgbClr val="313131"/>
                </a:solidFill>
              </a:rPr>
              <a:t>, </a:t>
            </a:r>
            <a:br>
              <a:rPr lang="nl-BE" sz="1200" dirty="0">
                <a:solidFill>
                  <a:srgbClr val="313131"/>
                </a:solidFill>
              </a:rPr>
            </a:br>
            <a:r>
              <a:rPr lang="nl-BE" sz="1200" dirty="0" err="1">
                <a:solidFill>
                  <a:srgbClr val="313131"/>
                </a:solidFill>
              </a:rPr>
              <a:t>not</a:t>
            </a:r>
            <a:r>
              <a:rPr lang="nl-BE" sz="1200" dirty="0">
                <a:solidFill>
                  <a:srgbClr val="313131"/>
                </a:solidFill>
              </a:rPr>
              <a:t> </a:t>
            </a:r>
            <a:r>
              <a:rPr lang="nl-BE" sz="1200" dirty="0" err="1">
                <a:solidFill>
                  <a:srgbClr val="313131"/>
                </a:solidFill>
              </a:rPr>
              <a:t>confirmed</a:t>
            </a:r>
            <a:endParaRPr lang="nl-BE" sz="1200" dirty="0">
              <a:solidFill>
                <a:srgbClr val="313131"/>
              </a:solidFill>
            </a:endParaRPr>
          </a:p>
        </p:txBody>
      </p:sp>
      <p:sp>
        <p:nvSpPr>
          <p:cNvPr id="520" name="TextBox 519">
            <a:extLst>
              <a:ext uri="{FF2B5EF4-FFF2-40B4-BE49-F238E27FC236}">
                <a16:creationId xmlns:a16="http://schemas.microsoft.com/office/drawing/2014/main" id="{7EB7678F-BB63-4FEB-9A65-1C1A8CF4D2CE}"/>
              </a:ext>
            </a:extLst>
          </p:cNvPr>
          <p:cNvSpPr txBox="1"/>
          <p:nvPr/>
        </p:nvSpPr>
        <p:spPr>
          <a:xfrm>
            <a:off x="7798234" y="5236176"/>
            <a:ext cx="89864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nl-BE" sz="1200" dirty="0" err="1">
                <a:solidFill>
                  <a:srgbClr val="313131"/>
                </a:solidFill>
              </a:rPr>
              <a:t>Not</a:t>
            </a:r>
            <a:r>
              <a:rPr lang="nl-BE" sz="1200" dirty="0">
                <a:solidFill>
                  <a:srgbClr val="313131"/>
                </a:solidFill>
              </a:rPr>
              <a:t> </a:t>
            </a:r>
            <a:r>
              <a:rPr lang="nl-BE" sz="1200" dirty="0" err="1">
                <a:solidFill>
                  <a:srgbClr val="313131"/>
                </a:solidFill>
              </a:rPr>
              <a:t>confirmed</a:t>
            </a:r>
            <a:endParaRPr lang="nl-BE" sz="1200" dirty="0">
              <a:solidFill>
                <a:srgbClr val="313131"/>
              </a:solidFill>
            </a:endParaRPr>
          </a:p>
        </p:txBody>
      </p:sp>
      <p:sp>
        <p:nvSpPr>
          <p:cNvPr id="521" name="Speech Bubble: Rectangle 520">
            <a:extLst>
              <a:ext uri="{FF2B5EF4-FFF2-40B4-BE49-F238E27FC236}">
                <a16:creationId xmlns:a16="http://schemas.microsoft.com/office/drawing/2014/main" id="{538BE39C-5469-4D68-8C62-E1F76B777653}"/>
              </a:ext>
            </a:extLst>
          </p:cNvPr>
          <p:cNvSpPr/>
          <p:nvPr/>
        </p:nvSpPr>
        <p:spPr bwMode="gray">
          <a:xfrm>
            <a:off x="3607686" y="1407040"/>
            <a:ext cx="1995488" cy="837146"/>
          </a:xfrm>
          <a:prstGeom prst="wedgeRectCallout">
            <a:avLst>
              <a:gd name="adj1" fmla="val -53717"/>
              <a:gd name="adj2" fmla="val 107308"/>
            </a:avLst>
          </a:prstGeom>
          <a:solidFill>
            <a:schemeClr val="tx2">
              <a:lumMod val="9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nl-BE" sz="1400" dirty="0" err="1">
                <a:latin typeface="+mj-lt"/>
              </a:rPr>
              <a:t>Required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temporary</a:t>
            </a:r>
            <a:r>
              <a:rPr lang="nl-BE" sz="1400" dirty="0">
                <a:latin typeface="+mj-lt"/>
              </a:rPr>
              <a:t> stock </a:t>
            </a:r>
            <a:r>
              <a:rPr lang="nl-BE" sz="1400" dirty="0" err="1">
                <a:latin typeface="+mj-lt"/>
              </a:rPr>
              <a:t>accumulation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to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ensure</a:t>
            </a:r>
            <a:r>
              <a:rPr lang="nl-BE" sz="1400" dirty="0">
                <a:latin typeface="+mj-lt"/>
              </a:rPr>
              <a:t> second </a:t>
            </a:r>
            <a:r>
              <a:rPr lang="nl-BE" sz="1400" dirty="0" err="1">
                <a:latin typeface="+mj-lt"/>
              </a:rPr>
              <a:t>dose</a:t>
            </a:r>
            <a:endParaRPr lang="nl-BE" sz="1400" dirty="0">
              <a:latin typeface="+mj-lt"/>
            </a:endParaRPr>
          </a:p>
        </p:txBody>
      </p:sp>
      <p:sp>
        <p:nvSpPr>
          <p:cNvPr id="522" name="Speech Bubble: Rectangle 521">
            <a:extLst>
              <a:ext uri="{FF2B5EF4-FFF2-40B4-BE49-F238E27FC236}">
                <a16:creationId xmlns:a16="http://schemas.microsoft.com/office/drawing/2014/main" id="{B45AF0D6-EB71-4489-BE57-B67AFD6B706C}"/>
              </a:ext>
            </a:extLst>
          </p:cNvPr>
          <p:cNvSpPr/>
          <p:nvPr/>
        </p:nvSpPr>
        <p:spPr bwMode="gray">
          <a:xfrm>
            <a:off x="6004520" y="1407040"/>
            <a:ext cx="2243036" cy="837146"/>
          </a:xfrm>
          <a:prstGeom prst="wedgeRectCallout">
            <a:avLst>
              <a:gd name="adj1" fmla="val -53487"/>
              <a:gd name="adj2" fmla="val 94106"/>
            </a:avLst>
          </a:prstGeom>
          <a:solidFill>
            <a:schemeClr val="tx2">
              <a:lumMod val="9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nl-BE" sz="1400" dirty="0">
                <a:latin typeface="+mj-lt"/>
              </a:rPr>
              <a:t>Peak in second </a:t>
            </a:r>
            <a:r>
              <a:rPr lang="nl-BE" sz="1400" dirty="0" err="1">
                <a:latin typeface="+mj-lt"/>
              </a:rPr>
              <a:t>dose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due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to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acceleration</a:t>
            </a:r>
            <a:r>
              <a:rPr lang="nl-BE" sz="1400" dirty="0">
                <a:latin typeface="+mj-lt"/>
              </a:rPr>
              <a:t> in week 18/1 </a:t>
            </a:r>
            <a:r>
              <a:rPr lang="nl-BE" sz="1400" dirty="0" err="1">
                <a:latin typeface="+mj-lt"/>
              </a:rPr>
              <a:t>and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exceeds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supply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by</a:t>
            </a:r>
            <a:r>
              <a:rPr lang="nl-BE" sz="1400" dirty="0">
                <a:latin typeface="+mj-lt"/>
              </a:rPr>
              <a:t> far </a:t>
            </a:r>
          </a:p>
        </p:txBody>
      </p:sp>
      <p:sp>
        <p:nvSpPr>
          <p:cNvPr id="523" name="Speech Bubble: Rectangle 522">
            <a:extLst>
              <a:ext uri="{FF2B5EF4-FFF2-40B4-BE49-F238E27FC236}">
                <a16:creationId xmlns:a16="http://schemas.microsoft.com/office/drawing/2014/main" id="{A6940A83-E007-4358-B8DC-E656D285E145}"/>
              </a:ext>
            </a:extLst>
          </p:cNvPr>
          <p:cNvSpPr/>
          <p:nvPr/>
        </p:nvSpPr>
        <p:spPr bwMode="gray">
          <a:xfrm>
            <a:off x="8564762" y="1823814"/>
            <a:ext cx="1809349" cy="420372"/>
          </a:xfrm>
          <a:prstGeom prst="wedgeRectCallout">
            <a:avLst>
              <a:gd name="adj1" fmla="val 88715"/>
              <a:gd name="adj2" fmla="val 319367"/>
            </a:avLst>
          </a:prstGeom>
          <a:solidFill>
            <a:schemeClr val="tx2">
              <a:lumMod val="9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nl-BE" sz="1400" dirty="0">
                <a:latin typeface="+mj-lt"/>
              </a:rPr>
              <a:t>Supply </a:t>
            </a:r>
            <a:r>
              <a:rPr lang="nl-BE" sz="1400" dirty="0" err="1">
                <a:latin typeface="+mj-lt"/>
              </a:rPr>
              <a:t>and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demand</a:t>
            </a:r>
            <a:r>
              <a:rPr lang="nl-BE" sz="1400" dirty="0">
                <a:latin typeface="+mj-lt"/>
              </a:rPr>
              <a:t> in equilibrium</a:t>
            </a:r>
          </a:p>
        </p:txBody>
      </p:sp>
      <p:sp>
        <p:nvSpPr>
          <p:cNvPr id="524" name="Speech Bubble: Rectangle 523">
            <a:extLst>
              <a:ext uri="{FF2B5EF4-FFF2-40B4-BE49-F238E27FC236}">
                <a16:creationId xmlns:a16="http://schemas.microsoft.com/office/drawing/2014/main" id="{4F43B869-C58E-4193-A8D2-2A1B23E7C398}"/>
              </a:ext>
            </a:extLst>
          </p:cNvPr>
          <p:cNvSpPr/>
          <p:nvPr/>
        </p:nvSpPr>
        <p:spPr bwMode="gray">
          <a:xfrm>
            <a:off x="9905109" y="5661414"/>
            <a:ext cx="1719381" cy="420372"/>
          </a:xfrm>
          <a:prstGeom prst="wedgeRectCallout">
            <a:avLst>
              <a:gd name="adj1" fmla="val 18496"/>
              <a:gd name="adj2" fmla="val -224699"/>
            </a:avLst>
          </a:prstGeom>
          <a:solidFill>
            <a:schemeClr val="tx2">
              <a:lumMod val="9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nl-BE" sz="1400" dirty="0">
                <a:latin typeface="+mj-lt"/>
              </a:rPr>
              <a:t>No </a:t>
            </a:r>
            <a:r>
              <a:rPr lang="nl-BE" sz="1400" dirty="0" err="1">
                <a:latin typeface="+mj-lt"/>
              </a:rPr>
              <a:t>vials</a:t>
            </a:r>
            <a:r>
              <a:rPr lang="nl-BE" sz="1400" dirty="0">
                <a:latin typeface="+mj-lt"/>
              </a:rPr>
              <a:t> </a:t>
            </a:r>
            <a:r>
              <a:rPr lang="nl-BE" sz="1400" dirty="0" err="1">
                <a:latin typeface="+mj-lt"/>
              </a:rPr>
              <a:t>left</a:t>
            </a:r>
            <a:r>
              <a:rPr lang="nl-BE" sz="1400" dirty="0">
                <a:latin typeface="+mj-lt"/>
              </a:rPr>
              <a:t> in freezer</a:t>
            </a:r>
          </a:p>
        </p:txBody>
      </p:sp>
      <p:sp>
        <p:nvSpPr>
          <p:cNvPr id="525" name="Speech Bubble: Rectangle 524">
            <a:extLst>
              <a:ext uri="{FF2B5EF4-FFF2-40B4-BE49-F238E27FC236}">
                <a16:creationId xmlns:a16="http://schemas.microsoft.com/office/drawing/2014/main" id="{96577F8F-4DA9-4FBF-B96F-63DD72B02BD1}"/>
              </a:ext>
            </a:extLst>
          </p:cNvPr>
          <p:cNvSpPr/>
          <p:nvPr/>
        </p:nvSpPr>
        <p:spPr bwMode="gray">
          <a:xfrm>
            <a:off x="7720115" y="5661414"/>
            <a:ext cx="1912042" cy="420372"/>
          </a:xfrm>
          <a:prstGeom prst="wedgeRectCallout">
            <a:avLst>
              <a:gd name="adj1" fmla="val 127382"/>
              <a:gd name="adj2" fmla="val -400318"/>
            </a:avLst>
          </a:prstGeom>
          <a:solidFill>
            <a:schemeClr val="tx2">
              <a:lumMod val="9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nl-BE" sz="1400" dirty="0">
                <a:latin typeface="+mj-lt"/>
              </a:rPr>
              <a:t>Strategic stock built</a:t>
            </a:r>
          </a:p>
        </p:txBody>
      </p:sp>
    </p:spTree>
    <p:extLst>
      <p:ext uri="{BB962C8B-B14F-4D97-AF65-F5344CB8AC3E}">
        <p14:creationId xmlns:p14="http://schemas.microsoft.com/office/powerpoint/2010/main" val="313802551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29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d/%m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N32k0cc_jY0a909OMRjT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9E02WDMLMv24BlaTHG_Vw"/>
</p:tagLst>
</file>

<file path=ppt/theme/theme1.xml><?xml version="1.0" encoding="utf-8"?>
<a:theme xmlns:a="http://schemas.openxmlformats.org/drawingml/2006/main" name="Deloitte Brand Theme">
  <a:themeElements>
    <a:clrScheme name="Custom 1">
      <a:dk1>
        <a:sysClr val="windowText" lastClr="000000"/>
      </a:dk1>
      <a:lt1>
        <a:sysClr val="window" lastClr="FFFFFF"/>
      </a:lt1>
      <a:dk2>
        <a:srgbClr val="D0D0CE"/>
      </a:dk2>
      <a:lt2>
        <a:srgbClr val="53565A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eloitte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03200" indent="-203200">
          <a:spcBef>
            <a:spcPts val="600"/>
          </a:spcBef>
          <a:buSzPct val="100000"/>
          <a:buFont typeface="Arial"/>
          <a:buChar char="•"/>
          <a:defRPr dirty="0" smtClean="0">
            <a:solidFill>
              <a:srgbClr val="31313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eloitte Brand Theme" id="{7CF146C4-F33C-4674-9F60-3E413DE8D245}" vid="{1FA3A202-160F-48F1-9CAA-9049691AC626}"/>
    </a:ext>
  </a:extLst>
</a:theme>
</file>

<file path=ppt/theme/themeOverride1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7F7F7F"/>
    </a:dk2>
    <a:lt2>
      <a:srgbClr val="F8F8F8"/>
    </a:lt2>
    <a:accent1>
      <a:srgbClr val="E9AF8B"/>
    </a:accent1>
    <a:accent2>
      <a:srgbClr val="7BA79D"/>
    </a:accent2>
    <a:accent3>
      <a:srgbClr val="A8CBCC"/>
    </a:accent3>
    <a:accent4>
      <a:srgbClr val="C6B9AB"/>
    </a:accent4>
    <a:accent5>
      <a:srgbClr val="968C8C"/>
    </a:accent5>
    <a:accent6>
      <a:srgbClr val="7BA79D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C567EBA7A0BC468FCCC12FCDCB523C" ma:contentTypeVersion="10" ma:contentTypeDescription="Create a new document." ma:contentTypeScope="" ma:versionID="5476a531f76cae291adc3f6ecb33f0df">
  <xsd:schema xmlns:xsd="http://www.w3.org/2001/XMLSchema" xmlns:xs="http://www.w3.org/2001/XMLSchema" xmlns:p="http://schemas.microsoft.com/office/2006/metadata/properties" xmlns:ns3="f03e8926-bd29-482e-bbad-e07639f52ea4" targetNamespace="http://schemas.microsoft.com/office/2006/metadata/properties" ma:root="true" ma:fieldsID="2959d46dc6b945f893e20625d16ad8f0" ns3:_="">
    <xsd:import namespace="f03e8926-bd29-482e-bbad-e07639f52ea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3e8926-bd29-482e-bbad-e07639f52e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0C1FED-D9C6-4445-B714-3F01E2BF871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6E4945-1AA7-42CE-9636-3A4F0C6696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3e8926-bd29-482e-bbad-e07639f52e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95506A-5216-4499-B6DD-7F3F393F1450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f03e8926-bd29-482e-bbad-e07639f52ea4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Deloitte_Brand_Theme</Template>
  <TotalTime>1787</TotalTime>
  <Words>81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Wingdings 2</vt:lpstr>
      <vt:lpstr>Deloitte Brand Theme</vt:lpstr>
      <vt:lpstr>think-cell Slide</vt:lpstr>
      <vt:lpstr>Distribution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Montfort, Tessa</dc:creator>
  <cp:lastModifiedBy>Verschelde, Sabine</cp:lastModifiedBy>
  <cp:revision>18</cp:revision>
  <dcterms:created xsi:type="dcterms:W3CDTF">2021-01-21T06:21:01Z</dcterms:created>
  <dcterms:modified xsi:type="dcterms:W3CDTF">2021-01-24T07:10:29Z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0x010100A1C567EBA7A0BC468FCCC12FCDCB523C</vt:lpwstr>
  </property>
</Properties>
</file>