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1059" r:id="rId3"/>
    <p:sldId id="630" r:id="rId4"/>
    <p:sldId id="547" r:id="rId5"/>
    <p:sldId id="1017" r:id="rId6"/>
    <p:sldId id="1063" r:id="rId7"/>
    <p:sldId id="1019" r:id="rId8"/>
    <p:sldId id="1064" r:id="rId9"/>
    <p:sldId id="1020" r:id="rId10"/>
    <p:sldId id="1065" r:id="rId11"/>
    <p:sldId id="1021" r:id="rId12"/>
    <p:sldId id="1066" r:id="rId13"/>
    <p:sldId id="1022" r:id="rId14"/>
    <p:sldId id="1067" r:id="rId15"/>
    <p:sldId id="1023" r:id="rId16"/>
    <p:sldId id="1062" r:id="rId17"/>
    <p:sldId id="1056" r:id="rId18"/>
    <p:sldId id="1024" r:id="rId19"/>
    <p:sldId id="1061" r:id="rId20"/>
    <p:sldId id="1055" r:id="rId21"/>
    <p:sldId id="1029" r:id="rId22"/>
    <p:sldId id="1025" r:id="rId23"/>
    <p:sldId id="1068" r:id="rId24"/>
    <p:sldId id="1026" r:id="rId25"/>
    <p:sldId id="1031" r:id="rId26"/>
    <p:sldId id="1030" r:id="rId27"/>
    <p:sldId id="1069" r:id="rId28"/>
    <p:sldId id="1032" r:id="rId29"/>
    <p:sldId id="1033" r:id="rId30"/>
    <p:sldId id="1027" r:id="rId31"/>
    <p:sldId id="1070" r:id="rId32"/>
    <p:sldId id="1034" r:id="rId33"/>
    <p:sldId id="1035" r:id="rId34"/>
  </p:sldIdLst>
  <p:sldSz cx="9906000" cy="6858000" type="A4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ffroy Comhaire" initials="GC" lastIdx="1" clrIdx="0">
    <p:extLst>
      <p:ext uri="{19B8F6BF-5375-455C-9EA6-DF929625EA0E}">
        <p15:presenceInfo xmlns:p15="http://schemas.microsoft.com/office/powerpoint/2012/main" userId="a831d81c701056b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00"/>
    <a:srgbClr val="E03E3E"/>
    <a:srgbClr val="EB3223"/>
    <a:srgbClr val="ADBA29"/>
    <a:srgbClr val="7CB0CA"/>
    <a:srgbClr val="DF8A2F"/>
    <a:srgbClr val="FF9933"/>
    <a:srgbClr val="EC871D"/>
    <a:srgbClr val="1C53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74" autoAdjust="0"/>
    <p:restoredTop sz="95282" autoAdjust="0"/>
  </p:normalViewPr>
  <p:slideViewPr>
    <p:cSldViewPr showGuides="1">
      <p:cViewPr varScale="1">
        <p:scale>
          <a:sx n="67" d="100"/>
          <a:sy n="67" d="100"/>
        </p:scale>
        <p:origin x="1436" y="36"/>
      </p:cViewPr>
      <p:guideLst>
        <p:guide orient="horz" pos="1071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9" y="2"/>
            <a:ext cx="2975663" cy="501811"/>
          </a:xfrm>
          <a:prstGeom prst="rect">
            <a:avLst/>
          </a:prstGeom>
        </p:spPr>
        <p:txBody>
          <a:bodyPr vert="horz" lIns="91440" tIns="45721" rIns="91440" bIns="45721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8696" y="2"/>
            <a:ext cx="2975663" cy="501811"/>
          </a:xfrm>
          <a:prstGeom prst="rect">
            <a:avLst/>
          </a:prstGeom>
        </p:spPr>
        <p:txBody>
          <a:bodyPr vert="horz" lIns="91440" tIns="45721" rIns="91440" bIns="45721" rtlCol="0"/>
          <a:lstStyle>
            <a:lvl1pPr algn="r">
              <a:defRPr sz="1200"/>
            </a:lvl1pPr>
          </a:lstStyle>
          <a:p>
            <a:fld id="{54E6F366-B7C5-41FA-9B8F-F1B61E7BD122}" type="datetimeFigureOut">
              <a:rPr lang="fr-BE" smtClean="0"/>
              <a:t>05-06-20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9" y="9496268"/>
            <a:ext cx="2975663" cy="501811"/>
          </a:xfrm>
          <a:prstGeom prst="rect">
            <a:avLst/>
          </a:prstGeom>
        </p:spPr>
        <p:txBody>
          <a:bodyPr vert="horz" lIns="91440" tIns="45721" rIns="91440" bIns="45721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8696" y="9496268"/>
            <a:ext cx="2975663" cy="501811"/>
          </a:xfrm>
          <a:prstGeom prst="rect">
            <a:avLst/>
          </a:prstGeom>
        </p:spPr>
        <p:txBody>
          <a:bodyPr vert="horz" lIns="91440" tIns="45721" rIns="91440" bIns="45721" rtlCol="0" anchor="b"/>
          <a:lstStyle>
            <a:lvl1pPr algn="r">
              <a:defRPr sz="1200"/>
            </a:lvl1pPr>
          </a:lstStyle>
          <a:p>
            <a:fld id="{8CD4829D-EA63-44F6-8425-217E44CE4E4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47309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75240" cy="501641"/>
          </a:xfrm>
          <a:prstGeom prst="rect">
            <a:avLst/>
          </a:prstGeom>
        </p:spPr>
        <p:txBody>
          <a:bodyPr vert="horz" lIns="96317" tIns="48157" rIns="96317" bIns="4815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9112" y="3"/>
            <a:ext cx="2975240" cy="501641"/>
          </a:xfrm>
          <a:prstGeom prst="rect">
            <a:avLst/>
          </a:prstGeom>
        </p:spPr>
        <p:txBody>
          <a:bodyPr vert="horz" lIns="96317" tIns="48157" rIns="96317" bIns="48157" rtlCol="0"/>
          <a:lstStyle>
            <a:lvl1pPr algn="r">
              <a:defRPr sz="1300"/>
            </a:lvl1pPr>
          </a:lstStyle>
          <a:p>
            <a:fld id="{5A276811-84D2-46E8-9E28-9AF23210D0C0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1249363"/>
            <a:ext cx="4872038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17" tIns="48157" rIns="96317" bIns="48157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594" y="4811581"/>
            <a:ext cx="5492750" cy="3936741"/>
          </a:xfrm>
          <a:prstGeom prst="rect">
            <a:avLst/>
          </a:prstGeom>
        </p:spPr>
        <p:txBody>
          <a:bodyPr vert="horz" lIns="96317" tIns="48157" rIns="96317" bIns="48157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96439"/>
            <a:ext cx="2975240" cy="501639"/>
          </a:xfrm>
          <a:prstGeom prst="rect">
            <a:avLst/>
          </a:prstGeom>
        </p:spPr>
        <p:txBody>
          <a:bodyPr vert="horz" lIns="96317" tIns="48157" rIns="96317" bIns="4815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9112" y="9496439"/>
            <a:ext cx="2975240" cy="501639"/>
          </a:xfrm>
          <a:prstGeom prst="rect">
            <a:avLst/>
          </a:prstGeom>
        </p:spPr>
        <p:txBody>
          <a:bodyPr vert="horz" lIns="96317" tIns="48157" rIns="96317" bIns="48157" rtlCol="0" anchor="b"/>
          <a:lstStyle>
            <a:lvl1pPr algn="r">
              <a:defRPr sz="1300"/>
            </a:lvl1pPr>
          </a:lstStyle>
          <a:p>
            <a:fld id="{0E0E8A1D-226C-4F9C-B720-1A5F3FD7B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264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600251"/>
            <a:ext cx="9914643" cy="257749"/>
          </a:xfrm>
          <a:prstGeom prst="rect">
            <a:avLst/>
          </a:prstGeom>
          <a:solidFill>
            <a:srgbClr val="EC8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b="1" dirty="0">
                <a:latin typeface="Arial" panose="020B0604020202020204" pitchFamily="34" charset="0"/>
                <a:cs typeface="Arial" panose="020B0604020202020204" pitchFamily="34" charset="0"/>
              </a:rPr>
              <a:t>www.incidence.be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133446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68902"/>
            <a:ext cx="9906000" cy="113134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639D752-BB02-4459-9562-6C2185A7C5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83374" y="441579"/>
            <a:ext cx="18192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2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055158"/>
            <a:ext cx="8543925" cy="1060290"/>
          </a:xfrm>
        </p:spPr>
        <p:txBody>
          <a:bodyPr>
            <a:spAutoFit/>
          </a:bodyPr>
          <a:lstStyle>
            <a:lvl1pPr marL="355600" indent="-355600" algn="just">
              <a:spcBef>
                <a:spcPts val="1200"/>
              </a:spcBef>
              <a:buClr>
                <a:srgbClr val="EC871D"/>
              </a:buClr>
              <a:buSzPct val="80000"/>
              <a:buFont typeface="Wingdings" panose="05000000000000000000" pitchFamily="2" charset="2"/>
              <a:buChar char="q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863" indent="-347663" algn="just">
              <a:spcBef>
                <a:spcPts val="900"/>
              </a:spcBef>
              <a:buClr>
                <a:srgbClr val="47545D"/>
              </a:buClr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just">
              <a:spcBef>
                <a:spcPts val="600"/>
              </a:spcBef>
              <a:buClr>
                <a:srgbClr val="47545D"/>
              </a:buClr>
              <a:buFont typeface="Wingdings" panose="05000000000000000000" pitchFamily="2" charset="2"/>
              <a:buChar char="Ø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just">
              <a:spcBef>
                <a:spcPts val="0"/>
              </a:spcBef>
              <a:buFont typeface="Arial" panose="020B0604020202020204" pitchFamily="34" charset="0"/>
              <a:buChar char="‒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 err="1"/>
              <a:t>Modifiez</a:t>
            </a:r>
            <a:r>
              <a:rPr lang="en-GB" noProof="0" dirty="0"/>
              <a:t>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584827"/>
            <a:ext cx="9914643" cy="273174"/>
          </a:xfrm>
          <a:prstGeom prst="rect">
            <a:avLst/>
          </a:prstGeom>
          <a:solidFill>
            <a:srgbClr val="EC8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BE" sz="11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fr-BE" sz="1100" b="1" dirty="0">
                <a:latin typeface="Arial" panose="020B0604020202020204" pitchFamily="34" charset="0"/>
                <a:cs typeface="Arial" panose="020B0604020202020204" pitchFamily="34" charset="0"/>
              </a:rPr>
              <a:t>Incidence 2020</a:t>
            </a:r>
            <a:r>
              <a:rPr lang="fr-BE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800" dirty="0">
                <a:latin typeface="Arial" panose="020B0604020202020204" pitchFamily="34" charset="0"/>
                <a:cs typeface="Arial" panose="020B0604020202020204" pitchFamily="34" charset="0"/>
              </a:rPr>
              <a:t>www.incidence.be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7150" y="6492875"/>
            <a:ext cx="209200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algn="r"/>
            <a:fld id="{0CC68960-ECC6-46D1-A1C5-FEF8F386CB3C}" type="slidenum">
              <a:rPr lang="en-GB" smtClean="0"/>
              <a:pPr algn="r"/>
              <a:t>‹#›</a:t>
            </a:fld>
            <a:endParaRPr lang="en-GB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-1" y="842321"/>
            <a:ext cx="9906001" cy="0"/>
          </a:xfrm>
          <a:prstGeom prst="line">
            <a:avLst/>
          </a:prstGeom>
          <a:ln>
            <a:solidFill>
              <a:srgbClr val="EA861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338" b="-1"/>
          <a:stretch/>
        </p:blipFill>
        <p:spPr>
          <a:xfrm>
            <a:off x="65314" y="61185"/>
            <a:ext cx="722229" cy="68741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6A2AC33-040D-4106-BF55-D85FF4D0F5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49876" y="109070"/>
            <a:ext cx="18192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9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584827"/>
            <a:ext cx="9914643" cy="273174"/>
          </a:xfrm>
          <a:prstGeom prst="rect">
            <a:avLst/>
          </a:prstGeom>
          <a:solidFill>
            <a:srgbClr val="EC8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BE" sz="11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fr-BE" sz="1100" b="1" dirty="0">
                <a:latin typeface="Arial" panose="020B0604020202020204" pitchFamily="34" charset="0"/>
                <a:cs typeface="Arial" panose="020B0604020202020204" pitchFamily="34" charset="0"/>
              </a:rPr>
              <a:t>Incidence 2020</a:t>
            </a:r>
            <a:r>
              <a:rPr lang="fr-BE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800" dirty="0">
                <a:latin typeface="Arial" panose="020B0604020202020204" pitchFamily="34" charset="0"/>
                <a:cs typeface="Arial" panose="020B0604020202020204" pitchFamily="34" charset="0"/>
              </a:rPr>
              <a:t>www.incidence.be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7150" y="6492875"/>
            <a:ext cx="209200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algn="r"/>
            <a:fld id="{0CC68960-ECC6-46D1-A1C5-FEF8F386CB3C}" type="slidenum">
              <a:rPr lang="en-GB" smtClean="0"/>
              <a:pPr algn="r"/>
              <a:t>‹#›</a:t>
            </a:fld>
            <a:endParaRPr lang="en-GB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-1" y="842321"/>
            <a:ext cx="9906001" cy="0"/>
          </a:xfrm>
          <a:prstGeom prst="line">
            <a:avLst/>
          </a:prstGeom>
          <a:ln>
            <a:solidFill>
              <a:srgbClr val="EA861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338" b="-1"/>
          <a:stretch/>
        </p:blipFill>
        <p:spPr>
          <a:xfrm>
            <a:off x="65314" y="61185"/>
            <a:ext cx="722229" cy="68741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7872321-B960-4332-84ED-8B473A4763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49876" y="109070"/>
            <a:ext cx="18192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4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14A2CC-9102-4FC7-BB3D-6E0A5E73B882}"/>
              </a:ext>
            </a:extLst>
          </p:cNvPr>
          <p:cNvSpPr/>
          <p:nvPr userDrawn="1"/>
        </p:nvSpPr>
        <p:spPr>
          <a:xfrm>
            <a:off x="0" y="6584827"/>
            <a:ext cx="9914643" cy="273174"/>
          </a:xfrm>
          <a:prstGeom prst="rect">
            <a:avLst/>
          </a:prstGeom>
          <a:solidFill>
            <a:srgbClr val="EC8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BE" sz="11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fr-BE" sz="1100" b="1" dirty="0">
                <a:latin typeface="Arial" panose="020B0604020202020204" pitchFamily="34" charset="0"/>
                <a:cs typeface="Arial" panose="020B0604020202020204" pitchFamily="34" charset="0"/>
              </a:rPr>
              <a:t>Incidence 2020</a:t>
            </a:r>
            <a:r>
              <a:rPr lang="fr-BE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800" dirty="0">
                <a:latin typeface="Arial" panose="020B0604020202020204" pitchFamily="34" charset="0"/>
                <a:cs typeface="Arial" panose="020B0604020202020204" pitchFamily="34" charset="0"/>
              </a:rPr>
              <a:t>www.incidence.be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2DC5A9F-5646-4A40-9916-A47690993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7150" y="6492875"/>
            <a:ext cx="209200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algn="r"/>
            <a:fld id="{0CC68960-ECC6-46D1-A1C5-FEF8F386CB3C}" type="slidenum">
              <a:rPr lang="en-GB" smtClean="0"/>
              <a:pPr algn="r"/>
              <a:t>‹#›</a:t>
            </a:fld>
            <a:endParaRPr lang="en-GB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1D7DC1F5-30B9-46C5-AE52-3C5C733244F6}"/>
              </a:ext>
            </a:extLst>
          </p:cNvPr>
          <p:cNvCxnSpPr/>
          <p:nvPr userDrawn="1"/>
        </p:nvCxnSpPr>
        <p:spPr>
          <a:xfrm>
            <a:off x="-1" y="842321"/>
            <a:ext cx="9906001" cy="0"/>
          </a:xfrm>
          <a:prstGeom prst="line">
            <a:avLst/>
          </a:prstGeom>
          <a:ln>
            <a:solidFill>
              <a:srgbClr val="EA861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EA0CCA10-4D6B-4899-B6A1-CC330A338B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338" b="-1"/>
          <a:stretch/>
        </p:blipFill>
        <p:spPr>
          <a:xfrm>
            <a:off x="65314" y="61185"/>
            <a:ext cx="722229" cy="68741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2018486-347E-4AC1-B808-678D6D4EE8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49876" y="109070"/>
            <a:ext cx="18192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4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055158"/>
            <a:ext cx="8543925" cy="1060290"/>
          </a:xfrm>
        </p:spPr>
        <p:txBody>
          <a:bodyPr>
            <a:spAutoFit/>
          </a:bodyPr>
          <a:lstStyle>
            <a:lvl1pPr marL="355600" indent="-355600" algn="just">
              <a:spcBef>
                <a:spcPts val="1200"/>
              </a:spcBef>
              <a:buClr>
                <a:srgbClr val="EC871D"/>
              </a:buClr>
              <a:buSzPct val="80000"/>
              <a:buFont typeface="Wingdings" panose="05000000000000000000" pitchFamily="2" charset="2"/>
              <a:buChar char="q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863" indent="-347663" algn="just">
              <a:spcBef>
                <a:spcPts val="900"/>
              </a:spcBef>
              <a:buClr>
                <a:srgbClr val="47545D"/>
              </a:buClr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just">
              <a:spcBef>
                <a:spcPts val="600"/>
              </a:spcBef>
              <a:buClr>
                <a:srgbClr val="47545D"/>
              </a:buClr>
              <a:buFont typeface="Wingdings" panose="05000000000000000000" pitchFamily="2" charset="2"/>
              <a:buChar char="Ø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just">
              <a:spcBef>
                <a:spcPts val="0"/>
              </a:spcBef>
              <a:buFont typeface="Arial" panose="020B0604020202020204" pitchFamily="34" charset="0"/>
              <a:buChar char="‒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 err="1"/>
              <a:t>Modifiez</a:t>
            </a:r>
            <a:r>
              <a:rPr lang="en-GB" noProof="0" dirty="0"/>
              <a:t>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584827"/>
            <a:ext cx="9914643" cy="273174"/>
          </a:xfrm>
          <a:prstGeom prst="rect">
            <a:avLst/>
          </a:prstGeom>
          <a:solidFill>
            <a:srgbClr val="EC8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BE" sz="11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fr-BE" sz="1100" b="1" dirty="0">
                <a:latin typeface="Arial" panose="020B0604020202020204" pitchFamily="34" charset="0"/>
                <a:cs typeface="Arial" panose="020B0604020202020204" pitchFamily="34" charset="0"/>
              </a:rPr>
              <a:t>Incidence 2020</a:t>
            </a:r>
            <a:r>
              <a:rPr lang="fr-BE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800" dirty="0">
                <a:latin typeface="Arial" panose="020B0604020202020204" pitchFamily="34" charset="0"/>
                <a:cs typeface="Arial" panose="020B0604020202020204" pitchFamily="34" charset="0"/>
              </a:rPr>
              <a:t>www.incidence.be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7150" y="6492875"/>
            <a:ext cx="209200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algn="r"/>
            <a:fld id="{0CC68960-ECC6-46D1-A1C5-FEF8F386CB3C}" type="slidenum">
              <a:rPr lang="en-GB" smtClean="0"/>
              <a:pPr algn="r"/>
              <a:t>‹#›</a:t>
            </a:fld>
            <a:endParaRPr lang="en-GB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-1" y="842321"/>
            <a:ext cx="9906001" cy="0"/>
          </a:xfrm>
          <a:prstGeom prst="line">
            <a:avLst/>
          </a:prstGeom>
          <a:ln>
            <a:solidFill>
              <a:srgbClr val="EA861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EFA205FF-D56B-4346-A3E7-6A0103316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71" y="111185"/>
            <a:ext cx="636814" cy="640108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8901A2C-9947-41BF-AAEA-FDADD52F9D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7714" y="0"/>
            <a:ext cx="7755352" cy="842963"/>
          </a:xfrm>
        </p:spPr>
        <p:txBody>
          <a:bodyPr anchor="ctr"/>
          <a:lstStyle>
            <a:lvl1pPr marL="534988" indent="-534988">
              <a:buNone/>
              <a:defRPr sz="2400" b="1">
                <a:solidFill>
                  <a:srgbClr val="4C5A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988" indent="-534988">
              <a:buNone/>
              <a:defRPr sz="2000" b="1">
                <a:solidFill>
                  <a:srgbClr val="ED34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8F381CF-71D8-4ED6-B917-19197611F0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49876" y="109070"/>
            <a:ext cx="18192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128426"/>
            <a:ext cx="8543925" cy="757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17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4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7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7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7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image" Target="../media/image7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7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7.pn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7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7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  <p:custDataLst>
              <p:tags r:id="rId1"/>
            </p:custDataLst>
          </p:nvPr>
        </p:nvSpPr>
        <p:spPr>
          <a:xfrm>
            <a:off x="834942" y="1645919"/>
            <a:ext cx="8235906" cy="1124807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C8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</a:t>
            </a:r>
            <a:r>
              <a:rPr lang="en-US" sz="3200" b="1" dirty="0" err="1">
                <a:ln/>
                <a:solidFill>
                  <a:srgbClr val="EC8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concernant</a:t>
            </a:r>
            <a:r>
              <a:rPr lang="en-US" sz="3200" b="1" dirty="0">
                <a:ln/>
                <a:solidFill>
                  <a:srgbClr val="EC8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questions </a:t>
            </a:r>
            <a:r>
              <a:rPr lang="en-US" sz="3200" b="1" dirty="0" err="1">
                <a:ln/>
                <a:solidFill>
                  <a:srgbClr val="EC8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éthiques</a:t>
            </a:r>
            <a:r>
              <a:rPr lang="en-US" sz="3200" b="1" dirty="0">
                <a:ln/>
                <a:solidFill>
                  <a:srgbClr val="EC8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/>
                <a:solidFill>
                  <a:srgbClr val="EC8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200" b="1" dirty="0">
                <a:ln/>
                <a:solidFill>
                  <a:srgbClr val="EC8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milieu </a:t>
            </a:r>
            <a:r>
              <a:rPr lang="en-US" sz="3200" b="1" dirty="0" err="1">
                <a:ln/>
                <a:solidFill>
                  <a:srgbClr val="EC8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médical</a:t>
            </a:r>
            <a:endParaRPr lang="fr-BE" sz="2000" b="1" i="1" dirty="0">
              <a:ln/>
              <a:solidFill>
                <a:srgbClr val="EC87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>
            <p:custDataLst>
              <p:tags r:id="rId2"/>
            </p:custDataLst>
          </p:nvPr>
        </p:nvSpPr>
        <p:spPr>
          <a:xfrm>
            <a:off x="3951732" y="3299256"/>
            <a:ext cx="2002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rgbClr val="44535E"/>
                </a:solidFill>
              </a:rPr>
              <a:t>Réalisée</a:t>
            </a:r>
            <a:r>
              <a:rPr lang="en-GB" sz="2000" b="1" dirty="0">
                <a:solidFill>
                  <a:srgbClr val="44535E"/>
                </a:solidFill>
              </a:rPr>
              <a:t> pour</a:t>
            </a:r>
          </a:p>
        </p:txBody>
      </p:sp>
      <p:sp>
        <p:nvSpPr>
          <p:cNvPr id="17" name="ZoneTexte 16"/>
          <p:cNvSpPr txBox="1"/>
          <p:nvPr>
            <p:custDataLst>
              <p:tags r:id="rId3"/>
            </p:custDataLst>
          </p:nvPr>
        </p:nvSpPr>
        <p:spPr>
          <a:xfrm>
            <a:off x="3951732" y="4718840"/>
            <a:ext cx="2002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44535E"/>
                </a:solidFill>
              </a:rPr>
              <a:t>Mai 2020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C6CD57F-5391-4A88-A326-82175D912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257" y="3908545"/>
            <a:ext cx="18192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9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5C7482-7FBE-4269-B471-FC4888E1C72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fld id="{0CC68960-ECC6-46D1-A1C5-FEF8F386CB3C}" type="slidenum">
              <a:rPr lang="en-GB" smtClean="0"/>
              <a:pPr algn="r"/>
              <a:t>10</a:t>
            </a:fld>
            <a:endParaRPr lang="en-GB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584A36D-8005-44E9-A82C-BA8C8EB4713C}"/>
              </a:ext>
            </a:extLst>
          </p:cNvPr>
          <p:cNvSpPr/>
          <p:nvPr/>
        </p:nvSpPr>
        <p:spPr>
          <a:xfrm>
            <a:off x="5385048" y="1700213"/>
            <a:ext cx="3888432" cy="460910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9BAB749-2716-4F73-B999-6941E77B419A}"/>
              </a:ext>
            </a:extLst>
          </p:cNvPr>
          <p:cNvSpPr/>
          <p:nvPr/>
        </p:nvSpPr>
        <p:spPr>
          <a:xfrm>
            <a:off x="632521" y="1700213"/>
            <a:ext cx="3888432" cy="46091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87BEE9-FB44-4709-A438-5A981509092C}"/>
              </a:ext>
            </a:extLst>
          </p:cNvPr>
          <p:cNvSpPr txBox="1"/>
          <p:nvPr/>
        </p:nvSpPr>
        <p:spPr>
          <a:xfrm>
            <a:off x="5529064" y="1556792"/>
            <a:ext cx="3624708" cy="52322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faveur de l’extension de l’euthanasie en cas de démence (55%)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437BCA9-8DEC-4550-991E-8A3A7211C09D}"/>
              </a:ext>
            </a:extLst>
          </p:cNvPr>
          <p:cNvSpPr txBox="1"/>
          <p:nvPr/>
        </p:nvSpPr>
        <p:spPr>
          <a:xfrm>
            <a:off x="5529064" y="2235636"/>
            <a:ext cx="367240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Comme pour les autres cas, la prudence est primordiale et la décision est motivée par plusieurs avis et l’avis de l’entourage est également pris en compte (≈80%)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La décision se fait au « cas par cas » (≈ 15%)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fr-B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(ne se prononcent pas : ≈20%)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fr-B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8E2625C-8F38-4F51-B6F3-7338F2208ADB}"/>
              </a:ext>
            </a:extLst>
          </p:cNvPr>
          <p:cNvSpPr txBox="1"/>
          <p:nvPr/>
        </p:nvSpPr>
        <p:spPr>
          <a:xfrm>
            <a:off x="776536" y="2235636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On ne peut pas généraliser les patients déments (≈30%)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Un patient dément peut toujours avoir des moments de plaisir (≈25%)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La définition de démence n’est pas très précise : à partir de quand un patient dément peut-il être euthanasié? (≈15%)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Est contre l’euthanasie par principe (≈15%)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(ne se prononcent pas : ≈20%)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EC70309-65F0-413F-9BBD-D1EFC484A774}"/>
              </a:ext>
            </a:extLst>
          </p:cNvPr>
          <p:cNvSpPr txBox="1"/>
          <p:nvPr/>
        </p:nvSpPr>
        <p:spPr>
          <a:xfrm>
            <a:off x="815000" y="1556792"/>
            <a:ext cx="362470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défaveur de l’extension de l’euthanasie en cas de démence (45%)</a:t>
            </a:r>
          </a:p>
        </p:txBody>
      </p:sp>
      <p:sp>
        <p:nvSpPr>
          <p:cNvPr id="14" name="Espace réservé du contenu 1">
            <a:extLst>
              <a:ext uri="{FF2B5EF4-FFF2-40B4-BE49-F238E27FC236}">
                <a16:creationId xmlns:a16="http://schemas.microsoft.com/office/drawing/2014/main" id="{CBDFC049-822C-48FB-83F8-3BC2C782559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81037" y="1055158"/>
            <a:ext cx="8543925" cy="2862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55600" indent="-355600" algn="just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EC871D"/>
              </a:buClr>
              <a:buSzPct val="80000"/>
              <a:buFont typeface="Wingdings" panose="05000000000000000000" pitchFamily="2" charset="2"/>
              <a:buChar char="q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4863" indent="-347663" algn="just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rgbClr val="47545D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47545D"/>
              </a:buClr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/>
              <a:t>Etes-vous en faveur d’une extension de la loi actuelle sur l’euthanasie en cas de démence ?</a:t>
            </a:r>
            <a:endParaRPr lang="fr-BE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BA7FC6A-926C-4F07-84D5-DB38D1996157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22229" y="271540"/>
            <a:ext cx="7452507" cy="422405"/>
          </a:xfrm>
          <a:prstGeom prst="rect">
            <a:avLst/>
          </a:prstGeom>
          <a:ln>
            <a:noFill/>
          </a:ln>
        </p:spPr>
        <p:txBody>
          <a:bodyPr vert="horz" wrap="square" lIns="91440" tIns="72000" rIns="91440" bIns="72000" rtlCol="0" anchor="ctr">
            <a:sp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rgbClr val="4453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indent="0"/>
            <a:r>
              <a:rPr lang="fr-BE" sz="2000" b="0" dirty="0"/>
              <a:t>1.3. Extension de la loi sur l’euthanasie en cas de démence</a:t>
            </a:r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893260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0907A6C-8CEA-46EA-866D-CEA63503CDAA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81037" y="1055158"/>
            <a:ext cx="8543925" cy="286232"/>
          </a:xfrm>
        </p:spPr>
        <p:txBody>
          <a:bodyPr/>
          <a:lstStyle/>
          <a:p>
            <a:r>
              <a:rPr lang="fr-BE" dirty="0"/>
              <a:t>Etes-vous en faveur de l’extension de la loi actuelle sur l’euthanasie à la « vie accomplie »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5C7482-7FBE-4269-B471-FC4888E1C72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pPr algn="r"/>
            <a:fld id="{0CC68960-ECC6-46D1-A1C5-FEF8F386CB3C}" type="slidenum">
              <a:rPr lang="en-GB" smtClean="0"/>
              <a:pPr algn="r"/>
              <a:t>11</a:t>
            </a:fld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0EE9552-24BD-4A94-A33C-E8175571CC2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22229" y="271540"/>
            <a:ext cx="7452507" cy="422405"/>
          </a:xfrm>
          <a:prstGeom prst="rect">
            <a:avLst/>
          </a:prstGeom>
          <a:ln>
            <a:noFill/>
          </a:ln>
        </p:spPr>
        <p:txBody>
          <a:bodyPr vert="horz" wrap="square" lIns="91440" tIns="72000" rIns="91440" bIns="72000" rtlCol="0" anchor="ctr">
            <a:sp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rgbClr val="4453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indent="0"/>
            <a:r>
              <a:rPr lang="fr-BE" sz="2000" b="0" dirty="0"/>
              <a:t>1.4. Extension de la loi sur l’euthanasie à la « vie accomplie »</a:t>
            </a:r>
            <a:endParaRPr lang="en-GB" sz="2000" b="0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4DFDB8B-B8DE-432D-A5C6-0D627A49E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7" y="1749325"/>
            <a:ext cx="6905625" cy="42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B323C211-3390-433B-AFDE-B419C0157076}"/>
              </a:ext>
            </a:extLst>
          </p:cNvPr>
          <p:cNvGrpSpPr/>
          <p:nvPr/>
        </p:nvGrpSpPr>
        <p:grpSpPr>
          <a:xfrm>
            <a:off x="4232920" y="1739667"/>
            <a:ext cx="1368152" cy="465197"/>
            <a:chOff x="4232920" y="1484784"/>
            <a:chExt cx="1368152" cy="465197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44C63DE3-F18B-4EA9-AC8E-F033A73A56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09" r="37435" b="89110"/>
            <a:stretch/>
          </p:blipFill>
          <p:spPr bwMode="auto">
            <a:xfrm>
              <a:off x="4232920" y="1484784"/>
              <a:ext cx="936104" cy="465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7710AC70-46B8-49CA-8C55-4E4AD39A92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46" r="50070" b="89110"/>
            <a:stretch/>
          </p:blipFill>
          <p:spPr bwMode="auto">
            <a:xfrm>
              <a:off x="4953000" y="1484784"/>
              <a:ext cx="648072" cy="465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B0653664-A2CB-4488-889E-53FBF0B1CBFA}"/>
              </a:ext>
            </a:extLst>
          </p:cNvPr>
          <p:cNvGrpSpPr/>
          <p:nvPr/>
        </p:nvGrpSpPr>
        <p:grpSpPr>
          <a:xfrm>
            <a:off x="4224293" y="1772816"/>
            <a:ext cx="1344664" cy="432048"/>
            <a:chOff x="4224293" y="1700808"/>
            <a:chExt cx="1344664" cy="432048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4C4EE232-0A31-49B2-ABF5-B451850829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0" r="57570" b="89887"/>
            <a:stretch/>
          </p:blipFill>
          <p:spPr bwMode="auto">
            <a:xfrm>
              <a:off x="4800358" y="1700808"/>
              <a:ext cx="768599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1759D7DB-A338-4C38-ACE1-16E54865C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26" t="1566" r="33246" b="89887"/>
            <a:stretch/>
          </p:blipFill>
          <p:spPr bwMode="auto">
            <a:xfrm>
              <a:off x="4224293" y="1767730"/>
              <a:ext cx="720081" cy="365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7315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0907A6C-8CEA-46EA-866D-CEA63503CDAA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81037" y="1055158"/>
            <a:ext cx="8543925" cy="286232"/>
          </a:xfrm>
        </p:spPr>
        <p:txBody>
          <a:bodyPr/>
          <a:lstStyle/>
          <a:p>
            <a:r>
              <a:rPr lang="fr-BE" dirty="0"/>
              <a:t>Etes-vous en faveur de l’extension de la loi actuelle sur l’euthanasie à la « vie accomplie »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5C7482-7FBE-4269-B471-FC4888E1C72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pPr algn="r"/>
            <a:fld id="{0CC68960-ECC6-46D1-A1C5-FEF8F386CB3C}" type="slidenum">
              <a:rPr lang="en-GB" smtClean="0"/>
              <a:pPr algn="r"/>
              <a:t>12</a:t>
            </a:fld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0EE9552-24BD-4A94-A33C-E8175571CC2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22229" y="271540"/>
            <a:ext cx="7452507" cy="422405"/>
          </a:xfrm>
          <a:prstGeom prst="rect">
            <a:avLst/>
          </a:prstGeom>
          <a:ln>
            <a:noFill/>
          </a:ln>
        </p:spPr>
        <p:txBody>
          <a:bodyPr vert="horz" wrap="square" lIns="91440" tIns="72000" rIns="91440" bIns="72000" rtlCol="0" anchor="ctr">
            <a:sp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rgbClr val="4453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indent="0"/>
            <a:r>
              <a:rPr lang="fr-BE" sz="2000" b="0" dirty="0"/>
              <a:t>1.4. Extension de la loi sur l’euthanasie à la « vie accomplie »</a:t>
            </a:r>
            <a:endParaRPr lang="en-GB" sz="2000" b="0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740D405-D356-459C-A250-E61F220F04CC}"/>
              </a:ext>
            </a:extLst>
          </p:cNvPr>
          <p:cNvSpPr/>
          <p:nvPr/>
        </p:nvSpPr>
        <p:spPr>
          <a:xfrm>
            <a:off x="5385048" y="1700213"/>
            <a:ext cx="3888432" cy="460910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DA5BC5A-FB5D-405D-8183-F806B86B0E48}"/>
              </a:ext>
            </a:extLst>
          </p:cNvPr>
          <p:cNvSpPr/>
          <p:nvPr/>
        </p:nvSpPr>
        <p:spPr>
          <a:xfrm>
            <a:off x="632521" y="1700213"/>
            <a:ext cx="3888432" cy="46091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E353B54-9416-455D-BB54-2C9BEA287835}"/>
              </a:ext>
            </a:extLst>
          </p:cNvPr>
          <p:cNvSpPr txBox="1"/>
          <p:nvPr/>
        </p:nvSpPr>
        <p:spPr>
          <a:xfrm>
            <a:off x="5529064" y="1556792"/>
            <a:ext cx="3624708" cy="52322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faveur de l’extension de l’euthanasie à la « vie accomplie » (37%)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67A600E-D777-4591-8415-18B3ABF06936}"/>
              </a:ext>
            </a:extLst>
          </p:cNvPr>
          <p:cNvSpPr txBox="1"/>
          <p:nvPr/>
        </p:nvSpPr>
        <p:spPr>
          <a:xfrm>
            <a:off x="5529064" y="2235636"/>
            <a:ext cx="367240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On ne peut généraliser : il faut voir cela cas par cas (≈80%)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(ne se prononcent pas : ≈20%)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fr-B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79E30D7-B81B-4DE4-98BC-E203CF12EDFC}"/>
              </a:ext>
            </a:extLst>
          </p:cNvPr>
          <p:cNvSpPr txBox="1"/>
          <p:nvPr/>
        </p:nvSpPr>
        <p:spPr>
          <a:xfrm>
            <a:off x="776536" y="2235636"/>
            <a:ext cx="367240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Ce concept est beaucoup trop subjectif et imprécis, il s’agit d’un concept plutôt philosophique alors que la décision est irréversible (≈80%)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(ne se prononcent pas : ≈15%)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8F247A0-B376-476B-840E-B9BB3EF9FEA8}"/>
              </a:ext>
            </a:extLst>
          </p:cNvPr>
          <p:cNvSpPr txBox="1"/>
          <p:nvPr/>
        </p:nvSpPr>
        <p:spPr>
          <a:xfrm>
            <a:off x="815000" y="1556792"/>
            <a:ext cx="362470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défaveur de l’extension de l’euthanasie à la « vie accomplie » (63%)</a:t>
            </a:r>
          </a:p>
        </p:txBody>
      </p:sp>
    </p:spTree>
    <p:extLst>
      <p:ext uri="{BB962C8B-B14F-4D97-AF65-F5344CB8AC3E}">
        <p14:creationId xmlns:p14="http://schemas.microsoft.com/office/powerpoint/2010/main" val="2627302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0907A6C-8CEA-46EA-866D-CEA63503CDAA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81037" y="1055158"/>
            <a:ext cx="8543925" cy="480131"/>
          </a:xfrm>
        </p:spPr>
        <p:txBody>
          <a:bodyPr/>
          <a:lstStyle/>
          <a:p>
            <a:r>
              <a:rPr lang="fr-BE" dirty="0"/>
              <a:t>Un protocole et un cadre juridique ont été élaborés pour la pratique de l’euthanasie. Cela devrait-il être fait pour la sédation palliative, avec les contrôles correspondants intégrés ?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5C7482-7FBE-4269-B471-FC4888E1C72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pPr algn="r"/>
            <a:fld id="{0CC68960-ECC6-46D1-A1C5-FEF8F386CB3C}" type="slidenum">
              <a:rPr lang="en-GB" smtClean="0"/>
              <a:pPr algn="r"/>
              <a:t>13</a:t>
            </a:fld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58DFFA7-AC42-4B4D-8914-F358EE20611A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22229" y="133041"/>
            <a:ext cx="7452507" cy="699404"/>
          </a:xfrm>
          <a:prstGeom prst="rect">
            <a:avLst/>
          </a:prstGeom>
          <a:ln>
            <a:noFill/>
          </a:ln>
        </p:spPr>
        <p:txBody>
          <a:bodyPr vert="horz" wrap="square" lIns="91440" tIns="72000" rIns="91440" bIns="72000" rtlCol="0" anchor="ctr">
            <a:sp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rgbClr val="4453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indent="0"/>
            <a:r>
              <a:rPr lang="fr-BE" sz="2000" b="0" dirty="0"/>
              <a:t>1.5. Besoin d’un protocole ou d’un nouveau cadre juridique pour la sédation palliative </a:t>
            </a:r>
            <a:endParaRPr lang="en-GB" sz="2000" b="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94CA2BA-21AF-4A75-86B9-DC557EFBD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759" y="1749325"/>
            <a:ext cx="6905625" cy="42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BD1CD117-315B-4853-8C27-BC9DEB21FEF6}"/>
              </a:ext>
            </a:extLst>
          </p:cNvPr>
          <p:cNvGrpSpPr/>
          <p:nvPr/>
        </p:nvGrpSpPr>
        <p:grpSpPr>
          <a:xfrm>
            <a:off x="4232920" y="1739667"/>
            <a:ext cx="1368152" cy="465197"/>
            <a:chOff x="4232920" y="1484784"/>
            <a:chExt cx="1368152" cy="465197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E312112B-2B09-4A06-BF8F-3C2EC241DD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09" r="37435" b="89110"/>
            <a:stretch/>
          </p:blipFill>
          <p:spPr bwMode="auto">
            <a:xfrm>
              <a:off x="4232920" y="1484784"/>
              <a:ext cx="936104" cy="465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D1D6A2E7-4219-4D66-84B7-42814665A6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46" r="50070" b="89110"/>
            <a:stretch/>
          </p:blipFill>
          <p:spPr bwMode="auto">
            <a:xfrm>
              <a:off x="4953000" y="1484784"/>
              <a:ext cx="648072" cy="465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CFA39F88-3FC1-4F37-BCF6-D85B3CA32AFC}"/>
              </a:ext>
            </a:extLst>
          </p:cNvPr>
          <p:cNvGrpSpPr/>
          <p:nvPr/>
        </p:nvGrpSpPr>
        <p:grpSpPr>
          <a:xfrm>
            <a:off x="4224293" y="1772816"/>
            <a:ext cx="1344664" cy="432048"/>
            <a:chOff x="4224293" y="1700808"/>
            <a:chExt cx="1344664" cy="432048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E3E4F584-5B7D-4213-B193-4486E93F15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0" r="57570" b="89887"/>
            <a:stretch/>
          </p:blipFill>
          <p:spPr bwMode="auto">
            <a:xfrm>
              <a:off x="4800358" y="1700808"/>
              <a:ext cx="768599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CC11B869-A302-4544-8B83-86D8F72562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26" t="1566" r="33246" b="89887"/>
            <a:stretch/>
          </p:blipFill>
          <p:spPr bwMode="auto">
            <a:xfrm>
              <a:off x="4224293" y="1767730"/>
              <a:ext cx="720081" cy="365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3993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0907A6C-8CEA-46EA-866D-CEA63503CDAA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81037" y="1055158"/>
            <a:ext cx="8543925" cy="480131"/>
          </a:xfrm>
        </p:spPr>
        <p:txBody>
          <a:bodyPr/>
          <a:lstStyle/>
          <a:p>
            <a:r>
              <a:rPr lang="fr-BE" dirty="0"/>
              <a:t>Un protocole et un cadre juridique ont été élaborés pour la pratique de l’euthanasie. Cela devrait-il être fait pour la sédation palliative, avec les contrôles correspondants intégrés ?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5C7482-7FBE-4269-B471-FC4888E1C72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pPr algn="r"/>
            <a:fld id="{0CC68960-ECC6-46D1-A1C5-FEF8F386CB3C}" type="slidenum">
              <a:rPr lang="en-GB" smtClean="0"/>
              <a:pPr algn="r"/>
              <a:t>14</a:t>
            </a:fld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58DFFA7-AC42-4B4D-8914-F358EE20611A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22229" y="133041"/>
            <a:ext cx="7452507" cy="699404"/>
          </a:xfrm>
          <a:prstGeom prst="rect">
            <a:avLst/>
          </a:prstGeom>
          <a:ln>
            <a:noFill/>
          </a:ln>
        </p:spPr>
        <p:txBody>
          <a:bodyPr vert="horz" wrap="square" lIns="91440" tIns="72000" rIns="91440" bIns="72000" rtlCol="0" anchor="ctr">
            <a:sp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rgbClr val="4453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indent="0"/>
            <a:r>
              <a:rPr lang="fr-BE" sz="2000" b="0" dirty="0"/>
              <a:t>1.5. Besoin d’un protocole ou d’un nouveau cadre juridique pour la sédation palliative </a:t>
            </a:r>
            <a:endParaRPr lang="en-GB" sz="2000" b="0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29052AB-8E88-44CE-B0CC-036D21105B77}"/>
              </a:ext>
            </a:extLst>
          </p:cNvPr>
          <p:cNvSpPr/>
          <p:nvPr/>
        </p:nvSpPr>
        <p:spPr>
          <a:xfrm>
            <a:off x="5385048" y="1700213"/>
            <a:ext cx="3888432" cy="460910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0579A4D-DFB8-43C0-96D2-4E19DEFDBFDF}"/>
              </a:ext>
            </a:extLst>
          </p:cNvPr>
          <p:cNvSpPr/>
          <p:nvPr/>
        </p:nvSpPr>
        <p:spPr>
          <a:xfrm>
            <a:off x="632521" y="1700213"/>
            <a:ext cx="3888432" cy="46091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C2CD8F6-D6D1-4A7A-85EE-DD843BCF9531}"/>
              </a:ext>
            </a:extLst>
          </p:cNvPr>
          <p:cNvSpPr txBox="1"/>
          <p:nvPr/>
        </p:nvSpPr>
        <p:spPr>
          <a:xfrm>
            <a:off x="5529064" y="1556792"/>
            <a:ext cx="3624708" cy="52322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faveur d’un protocole pour la sédation palliative (43%)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EE845CA-C230-492B-BBBD-7039C37D7D74}"/>
              </a:ext>
            </a:extLst>
          </p:cNvPr>
          <p:cNvSpPr txBox="1"/>
          <p:nvPr/>
        </p:nvSpPr>
        <p:spPr>
          <a:xfrm>
            <a:off x="5529064" y="2235636"/>
            <a:ext cx="36724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Par principe, légiférer sur ce genre de sujet permettra de protéger juridiquement les médecins (≈30%)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 Légiférer de manière stricte afin de de ne pas permettre une euthanasie déguisée est une responsabilité de notre société (≈30%)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(ne se prononcent pas : ≈30%)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fr-B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57B385B-7732-43ED-9058-A36F0F925B70}"/>
              </a:ext>
            </a:extLst>
          </p:cNvPr>
          <p:cNvSpPr txBox="1"/>
          <p:nvPr/>
        </p:nvSpPr>
        <p:spPr>
          <a:xfrm>
            <a:off x="776536" y="2235636"/>
            <a:ext cx="367240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Cela n’est pas nécessaire, c’est plutôt naturel et cela fonctionne bien comme cela (≈60%)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(ne se prononcent pas : ≈35%)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9F60781-9F9B-46C7-8731-C3381DE17934}"/>
              </a:ext>
            </a:extLst>
          </p:cNvPr>
          <p:cNvSpPr txBox="1"/>
          <p:nvPr/>
        </p:nvSpPr>
        <p:spPr>
          <a:xfrm>
            <a:off x="815000" y="1556792"/>
            <a:ext cx="362470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défaveur </a:t>
            </a:r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d’un protocole pour la sédation palliative </a:t>
            </a:r>
            <a:r>
              <a:rPr lang="fr-B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(58%)</a:t>
            </a:r>
          </a:p>
        </p:txBody>
      </p:sp>
    </p:spTree>
    <p:extLst>
      <p:ext uri="{BB962C8B-B14F-4D97-AF65-F5344CB8AC3E}">
        <p14:creationId xmlns:p14="http://schemas.microsoft.com/office/powerpoint/2010/main" val="2184095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0907A6C-8CEA-46EA-866D-CEA63503CDAA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81037" y="1055158"/>
            <a:ext cx="8543925" cy="480131"/>
          </a:xfrm>
        </p:spPr>
        <p:txBody>
          <a:bodyPr/>
          <a:lstStyle/>
          <a:p>
            <a:r>
              <a:rPr lang="fr-BE" dirty="0"/>
              <a:t>Si vous étiez témoin d’un acte de harcèlement moral ou sexuel de la part d’un collègue, le signaleriez-vous ?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5C7482-7FBE-4269-B471-FC4888E1C72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pPr algn="r"/>
            <a:fld id="{0CC68960-ECC6-46D1-A1C5-FEF8F386CB3C}" type="slidenum">
              <a:rPr lang="en-GB" smtClean="0"/>
              <a:pPr algn="r"/>
              <a:t>15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B001C57-2B4E-47DF-8D56-50E7516FC22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22229" y="243840"/>
            <a:ext cx="7452507" cy="477805"/>
          </a:xfrm>
          <a:prstGeom prst="rect">
            <a:avLst/>
          </a:prstGeom>
          <a:ln>
            <a:noFill/>
          </a:ln>
        </p:spPr>
        <p:txBody>
          <a:bodyPr vert="horz" wrap="square" lIns="91440" tIns="72000" rIns="91440" bIns="72000" rtlCol="0" anchor="ctr">
            <a:sp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rgbClr val="4453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>
              <a:buFont typeface="+mj-lt"/>
              <a:buAutoNum type="arabicPeriod" startAt="2"/>
            </a:pPr>
            <a:r>
              <a:rPr lang="fr-BE" dirty="0"/>
              <a:t>Report de harcèlement moral ou sexuel</a:t>
            </a: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9FA6A5F8-4F89-41F6-9E61-2D0D5F9B9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1772816"/>
            <a:ext cx="6905625" cy="42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7FA6431E-6CD7-4467-A0C0-181BD6F2336C}"/>
              </a:ext>
            </a:extLst>
          </p:cNvPr>
          <p:cNvGrpSpPr/>
          <p:nvPr/>
        </p:nvGrpSpPr>
        <p:grpSpPr>
          <a:xfrm>
            <a:off x="3728484" y="1772816"/>
            <a:ext cx="2353155" cy="432048"/>
            <a:chOff x="3728484" y="1772816"/>
            <a:chExt cx="2353155" cy="432048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1BFDEBB3-EE2D-48DF-9536-C52831A908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0" r="57570" b="89887"/>
            <a:stretch/>
          </p:blipFill>
          <p:spPr bwMode="auto">
            <a:xfrm>
              <a:off x="5313040" y="1772816"/>
              <a:ext cx="768599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5A35902E-6458-4D59-BCFE-07DBF01EA2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40" r="43404" b="89887"/>
            <a:stretch/>
          </p:blipFill>
          <p:spPr bwMode="auto">
            <a:xfrm>
              <a:off x="4457570" y="1772816"/>
              <a:ext cx="936104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6C736D83-6953-4E80-9FA0-08D9078C5D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26" t="1566" r="33246" b="89887"/>
            <a:stretch/>
          </p:blipFill>
          <p:spPr bwMode="auto">
            <a:xfrm>
              <a:off x="3728484" y="1839738"/>
              <a:ext cx="720081" cy="365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5067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0907A6C-8CEA-46EA-866D-CEA63503CDAA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81037" y="1055158"/>
            <a:ext cx="8543925" cy="480131"/>
          </a:xfrm>
        </p:spPr>
        <p:txBody>
          <a:bodyPr/>
          <a:lstStyle/>
          <a:p>
            <a:pPr>
              <a:tabLst>
                <a:tab pos="1792288" algn="l"/>
              </a:tabLst>
            </a:pPr>
            <a:r>
              <a:rPr lang="fr-BE" dirty="0"/>
              <a:t>Si vous étiez témoin d’un acte de harcèlement moral ou sexuel de la part d’un collègue, le signaleriez-vous ?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5C7482-7FBE-4269-B471-FC4888E1C72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7920508" y="6492875"/>
            <a:ext cx="2001044" cy="365125"/>
          </a:xfrm>
        </p:spPr>
        <p:txBody>
          <a:bodyPr/>
          <a:lstStyle/>
          <a:p>
            <a:pPr algn="r"/>
            <a:fld id="{0CC68960-ECC6-46D1-A1C5-FEF8F386CB3C}" type="slidenum">
              <a:rPr lang="en-GB" smtClean="0"/>
              <a:pPr algn="r"/>
              <a:t>16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B001C57-2B4E-47DF-8D56-50E7516FC22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22229" y="243840"/>
            <a:ext cx="7452507" cy="477805"/>
          </a:xfrm>
          <a:prstGeom prst="rect">
            <a:avLst/>
          </a:prstGeom>
          <a:ln>
            <a:noFill/>
          </a:ln>
        </p:spPr>
        <p:txBody>
          <a:bodyPr vert="horz" wrap="square" lIns="91440" tIns="72000" rIns="91440" bIns="72000" rtlCol="0" anchor="ctr">
            <a:sp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rgbClr val="4453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>
              <a:buFont typeface="+mj-lt"/>
              <a:buAutoNum type="arabicPeriod" startAt="2"/>
            </a:pPr>
            <a:r>
              <a:rPr lang="fr-BE" dirty="0"/>
              <a:t>Report de harcèlement moral ou sexuel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0CCB31F9-2FB4-49C9-9F35-C4BE59CEB0C5}"/>
              </a:ext>
            </a:extLst>
          </p:cNvPr>
          <p:cNvSpPr/>
          <p:nvPr/>
        </p:nvSpPr>
        <p:spPr>
          <a:xfrm>
            <a:off x="6609184" y="1707178"/>
            <a:ext cx="3168352" cy="460910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C879D8E-06BD-4079-94CD-091ED08D97F0}"/>
              </a:ext>
            </a:extLst>
          </p:cNvPr>
          <p:cNvSpPr/>
          <p:nvPr/>
        </p:nvSpPr>
        <p:spPr>
          <a:xfrm>
            <a:off x="128464" y="1707178"/>
            <a:ext cx="3168352" cy="46091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6BBD3D7-04C6-4DCD-9F56-C049C7DF98E9}"/>
              </a:ext>
            </a:extLst>
          </p:cNvPr>
          <p:cNvSpPr txBox="1"/>
          <p:nvPr/>
        </p:nvSpPr>
        <p:spPr>
          <a:xfrm>
            <a:off x="7591468" y="1556792"/>
            <a:ext cx="1216539" cy="30777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 (58%)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B138C7F-48AC-4BFF-8F9D-3CE1176BCA15}"/>
              </a:ext>
            </a:extLst>
          </p:cNvPr>
          <p:cNvSpPr txBox="1"/>
          <p:nvPr/>
        </p:nvSpPr>
        <p:spPr>
          <a:xfrm>
            <a:off x="6713194" y="1988840"/>
            <a:ext cx="306434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Sans hésitation, par principe ! (≈55%)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Préviendrait le harceleur (≈15%)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Ne saurait pas à qui en référer (≈ 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Rôle d’exemple à jouer pour la société (≈5%)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(a priori, ne sera pas confronté à ce type de situation dans sa pratique : ≈15%)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6FF9EBC-135A-4FFA-A601-C11D8DE5C6B8}"/>
              </a:ext>
            </a:extLst>
          </p:cNvPr>
          <p:cNvSpPr txBox="1"/>
          <p:nvPr/>
        </p:nvSpPr>
        <p:spPr>
          <a:xfrm>
            <a:off x="232473" y="1988840"/>
            <a:ext cx="299233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En parlerait d’abord au harceleur (≈50%)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L’intimidation est de coutume en milieu hospitalier (≈15%)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Certaines personnes sont protégées (≈15%)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C6A442B-4387-413F-B9CF-BAE0C5EE6C1E}"/>
              </a:ext>
            </a:extLst>
          </p:cNvPr>
          <p:cNvSpPr txBox="1"/>
          <p:nvPr/>
        </p:nvSpPr>
        <p:spPr>
          <a:xfrm>
            <a:off x="1072165" y="1559250"/>
            <a:ext cx="1216539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(5%)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8A3626C1-D9B1-4C08-BA82-3A0A1F810B6E}"/>
              </a:ext>
            </a:extLst>
          </p:cNvPr>
          <p:cNvSpPr/>
          <p:nvPr/>
        </p:nvSpPr>
        <p:spPr>
          <a:xfrm>
            <a:off x="3368824" y="1707178"/>
            <a:ext cx="3168352" cy="4609107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24039FE-4699-47BD-AAC6-B7B14036AC8E}"/>
              </a:ext>
            </a:extLst>
          </p:cNvPr>
          <p:cNvSpPr txBox="1"/>
          <p:nvPr/>
        </p:nvSpPr>
        <p:spPr>
          <a:xfrm>
            <a:off x="4207091" y="1570722"/>
            <a:ext cx="149753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 (37%)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2725C8C-C711-438E-805C-AF82C71CA41A}"/>
              </a:ext>
            </a:extLst>
          </p:cNvPr>
          <p:cNvSpPr txBox="1"/>
          <p:nvPr/>
        </p:nvSpPr>
        <p:spPr>
          <a:xfrm>
            <a:off x="3472834" y="2002770"/>
            <a:ext cx="29923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Préfère en discuter préalablement avec le harceleur (≈30%)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Cela dépend de la gravité du harcèlement (≈15%)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Uniquement en cas de demande de la personne harcelée (≈15%)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Préfère en parler avec les parties  concernées (≈10%)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Uniquement si les faits sont avérés (≈5%)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Uniquement si les faits sont répétés (≈5%)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fr-B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315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0907A6C-8CEA-46EA-866D-CEA63503CDAA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81037" y="1055158"/>
            <a:ext cx="8543925" cy="480131"/>
          </a:xfrm>
        </p:spPr>
        <p:txBody>
          <a:bodyPr/>
          <a:lstStyle/>
          <a:p>
            <a:r>
              <a:rPr lang="fr-BE" dirty="0"/>
              <a:t>Selon vous, le mouvement « </a:t>
            </a:r>
            <a:r>
              <a:rPr lang="fr-BE" dirty="0" err="1"/>
              <a:t>MeToo</a:t>
            </a:r>
            <a:r>
              <a:rPr lang="fr-BE" dirty="0"/>
              <a:t> » a-t-il changé l’attitude à l’égard du harcèlement sexuel sur votre lieu de travail ?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5C7482-7FBE-4269-B471-FC4888E1C72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pPr algn="r"/>
            <a:fld id="{0CC68960-ECC6-46D1-A1C5-FEF8F386CB3C}" type="slidenum">
              <a:rPr lang="en-GB" smtClean="0"/>
              <a:pPr algn="r"/>
              <a:t>17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B001C57-2B4E-47DF-8D56-50E7516FC22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22229" y="243840"/>
            <a:ext cx="7452507" cy="477805"/>
          </a:xfrm>
          <a:prstGeom prst="rect">
            <a:avLst/>
          </a:prstGeom>
          <a:ln>
            <a:noFill/>
          </a:ln>
        </p:spPr>
        <p:txBody>
          <a:bodyPr vert="horz" wrap="square" lIns="91440" tIns="72000" rIns="91440" bIns="72000" rtlCol="0" anchor="ctr">
            <a:sp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rgbClr val="4453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>
              <a:buFont typeface="+mj-lt"/>
              <a:buAutoNum type="arabicPeriod" startAt="2"/>
            </a:pPr>
            <a:r>
              <a:rPr lang="fr-BE" dirty="0"/>
              <a:t>Report de harcèlement moral ou sexuel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A7373FC-3926-48D4-B65F-490982D76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1772816"/>
            <a:ext cx="6905625" cy="42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24C0A5FC-79CA-439C-880F-9C8A4E66D9E1}"/>
              </a:ext>
            </a:extLst>
          </p:cNvPr>
          <p:cNvGrpSpPr/>
          <p:nvPr/>
        </p:nvGrpSpPr>
        <p:grpSpPr>
          <a:xfrm>
            <a:off x="1856656" y="1772816"/>
            <a:ext cx="6336704" cy="487454"/>
            <a:chOff x="3224809" y="2555252"/>
            <a:chExt cx="6336704" cy="487454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2C83E0F2-50B4-4515-B64C-F7DF5C21A7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273" b="88761"/>
            <a:stretch/>
          </p:blipFill>
          <p:spPr bwMode="auto">
            <a:xfrm>
              <a:off x="3224809" y="2562574"/>
              <a:ext cx="1224136" cy="480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4F321497-DC65-4113-B07E-01A2634872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6" b="88590"/>
            <a:stretch/>
          </p:blipFill>
          <p:spPr bwMode="auto">
            <a:xfrm>
              <a:off x="4448482" y="2555252"/>
              <a:ext cx="1972538" cy="487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D19AF8F5-36F5-493F-B941-14A9D53FD7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21" r="29197" b="88761"/>
            <a:stretch/>
          </p:blipFill>
          <p:spPr bwMode="auto">
            <a:xfrm>
              <a:off x="5889105" y="2562574"/>
              <a:ext cx="2160240" cy="480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C32A7A98-F89E-4EA8-9518-2E1F17DAA6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5" t="1024" r="60768" b="88761"/>
            <a:stretch/>
          </p:blipFill>
          <p:spPr bwMode="auto">
            <a:xfrm>
              <a:off x="8049345" y="2606311"/>
              <a:ext cx="1512168" cy="436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4618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0907A6C-8CEA-46EA-866D-CEA63503CDAA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81037" y="1055158"/>
            <a:ext cx="8543925" cy="286232"/>
          </a:xfrm>
        </p:spPr>
        <p:txBody>
          <a:bodyPr/>
          <a:lstStyle/>
          <a:p>
            <a:r>
              <a:rPr lang="fr-BE" dirty="0"/>
              <a:t>Pensez-vous que l’usage récréatif du cannabis chez les adultes devrait être légalisé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5C7482-7FBE-4269-B471-FC4888E1C72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pPr algn="r"/>
            <a:fld id="{0CC68960-ECC6-46D1-A1C5-FEF8F386CB3C}" type="slidenum">
              <a:rPr lang="en-GB" smtClean="0"/>
              <a:pPr algn="r"/>
              <a:t>18</a:t>
            </a:fld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5C1323-80BF-4BBA-9661-476E83062DF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22229" y="243840"/>
            <a:ext cx="7452507" cy="477805"/>
          </a:xfrm>
          <a:prstGeom prst="rect">
            <a:avLst/>
          </a:prstGeom>
          <a:ln>
            <a:noFill/>
          </a:ln>
        </p:spPr>
        <p:txBody>
          <a:bodyPr vert="horz" wrap="square" lIns="91440" tIns="72000" rIns="91440" bIns="72000" rtlCol="0" anchor="ctr">
            <a:sp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rgbClr val="4453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>
              <a:buFont typeface="+mj-lt"/>
              <a:buAutoNum type="arabicPeriod" startAt="3"/>
            </a:pPr>
            <a:r>
              <a:rPr lang="fr-BE" dirty="0"/>
              <a:t>Usage récréatif du cannabis chez les adultes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B829F708-1981-49A8-977E-C66EF13BC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6" y="1749325"/>
            <a:ext cx="6905625" cy="42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C3A223F0-4C0E-4450-ACEA-960FBEFE91AB}"/>
              </a:ext>
            </a:extLst>
          </p:cNvPr>
          <p:cNvGrpSpPr/>
          <p:nvPr/>
        </p:nvGrpSpPr>
        <p:grpSpPr>
          <a:xfrm>
            <a:off x="4232920" y="1739667"/>
            <a:ext cx="1368152" cy="465197"/>
            <a:chOff x="4232920" y="1484784"/>
            <a:chExt cx="1368152" cy="465197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646ECED3-F225-4745-96A2-A83D6C4BF8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09" r="37435" b="89110"/>
            <a:stretch/>
          </p:blipFill>
          <p:spPr bwMode="auto">
            <a:xfrm>
              <a:off x="4232920" y="1484784"/>
              <a:ext cx="936104" cy="465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3054E477-677C-4756-B108-802B90A866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46" r="50070" b="89110"/>
            <a:stretch/>
          </p:blipFill>
          <p:spPr bwMode="auto">
            <a:xfrm>
              <a:off x="4953000" y="1484784"/>
              <a:ext cx="648072" cy="465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9A056DB0-CB29-4ECF-8736-138AC0A06553}"/>
              </a:ext>
            </a:extLst>
          </p:cNvPr>
          <p:cNvGrpSpPr/>
          <p:nvPr/>
        </p:nvGrpSpPr>
        <p:grpSpPr>
          <a:xfrm>
            <a:off x="4224293" y="1772816"/>
            <a:ext cx="1344664" cy="432048"/>
            <a:chOff x="4224293" y="1700808"/>
            <a:chExt cx="1344664" cy="432048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BC6EEAAC-9EEA-434F-A91F-0B8382593A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0" r="57570" b="89887"/>
            <a:stretch/>
          </p:blipFill>
          <p:spPr bwMode="auto">
            <a:xfrm>
              <a:off x="4800358" y="1700808"/>
              <a:ext cx="768599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7EAF7599-E117-4827-9CB5-A55A25F102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26" t="1566" r="33246" b="89887"/>
            <a:stretch/>
          </p:blipFill>
          <p:spPr bwMode="auto">
            <a:xfrm>
              <a:off x="4224293" y="1767730"/>
              <a:ext cx="720081" cy="365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4940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0907A6C-8CEA-46EA-866D-CEA63503CDAA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81037" y="1055158"/>
            <a:ext cx="8543925" cy="286232"/>
          </a:xfrm>
        </p:spPr>
        <p:txBody>
          <a:bodyPr/>
          <a:lstStyle/>
          <a:p>
            <a:r>
              <a:rPr lang="fr-BE" dirty="0"/>
              <a:t>Pensez-vous que l’usage récréatif du cannabis chez les adultes devrait être légalisé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5C7482-7FBE-4269-B471-FC4888E1C72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pPr algn="r"/>
            <a:fld id="{0CC68960-ECC6-46D1-A1C5-FEF8F386CB3C}" type="slidenum">
              <a:rPr lang="en-GB" smtClean="0"/>
              <a:pPr algn="r"/>
              <a:t>19</a:t>
            </a:fld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5C1323-80BF-4BBA-9661-476E83062DF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22229" y="243840"/>
            <a:ext cx="7452507" cy="477805"/>
          </a:xfrm>
          <a:prstGeom prst="rect">
            <a:avLst/>
          </a:prstGeom>
          <a:ln>
            <a:noFill/>
          </a:ln>
        </p:spPr>
        <p:txBody>
          <a:bodyPr vert="horz" wrap="square" lIns="91440" tIns="72000" rIns="91440" bIns="72000" rtlCol="0" anchor="ctr">
            <a:sp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rgbClr val="4453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>
              <a:buFont typeface="+mj-lt"/>
              <a:buAutoNum type="arabicPeriod" startAt="3"/>
            </a:pPr>
            <a:r>
              <a:rPr lang="fr-BE" dirty="0"/>
              <a:t>Usage récréatif du cannabis chez les adultes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A1DB723-29A4-4756-8F5B-DD07F25B17B8}"/>
              </a:ext>
            </a:extLst>
          </p:cNvPr>
          <p:cNvSpPr/>
          <p:nvPr/>
        </p:nvSpPr>
        <p:spPr>
          <a:xfrm>
            <a:off x="5385048" y="1700213"/>
            <a:ext cx="3888432" cy="460910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09D79D9-EE3C-4A0C-920F-6EC9F92F7246}"/>
              </a:ext>
            </a:extLst>
          </p:cNvPr>
          <p:cNvSpPr/>
          <p:nvPr/>
        </p:nvSpPr>
        <p:spPr>
          <a:xfrm>
            <a:off x="632521" y="1700213"/>
            <a:ext cx="3888432" cy="46091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487790C-CCA6-42CB-9050-11EA32B6679E}"/>
              </a:ext>
            </a:extLst>
          </p:cNvPr>
          <p:cNvSpPr txBox="1"/>
          <p:nvPr/>
        </p:nvSpPr>
        <p:spPr>
          <a:xfrm>
            <a:off x="6705500" y="1556792"/>
            <a:ext cx="1271836" cy="30777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 (31%)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7CB8B94-0A2D-4F26-8541-1F77A9E596B1}"/>
              </a:ext>
            </a:extLst>
          </p:cNvPr>
          <p:cNvSpPr txBox="1"/>
          <p:nvPr/>
        </p:nvSpPr>
        <p:spPr>
          <a:xfrm>
            <a:off x="5529064" y="1988840"/>
            <a:ext cx="36724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Il s’agit de légalisation d’une situation de fait (≈30%)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Cela permettrait un contrôle de la qualité (≈15%)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Cela réduirait la criminalité (≈15%)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La nocivité est inférieure à celle de l’alcool et du tabac (≈15%)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Cela impliquerait des réflexions importantes avant de légiférer (≈10%)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Il faudra expliquer consciencieusement les risques d’addiction (≈10%)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Il faudrait préalablement enregistrer les patients (≈10%)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Chacun est responsable de sa santé (≈5%)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fr-B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46323D7-B10E-4233-A86A-82E623B425D6}"/>
              </a:ext>
            </a:extLst>
          </p:cNvPr>
          <p:cNvSpPr txBox="1"/>
          <p:nvPr/>
        </p:nvSpPr>
        <p:spPr>
          <a:xfrm>
            <a:off x="776536" y="1988840"/>
            <a:ext cx="367240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Il s’agit d’une drogue nocive et dangereuse pour la santé (≈70%)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Cela ouvre la porte à la légalisation d’autres drogues (≈10%)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Il faudra expliquer les risques liés aux addictions (≈5%)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BDB2D1F-E6F5-40AF-B8CE-21826894894C}"/>
              </a:ext>
            </a:extLst>
          </p:cNvPr>
          <p:cNvSpPr txBox="1"/>
          <p:nvPr/>
        </p:nvSpPr>
        <p:spPr>
          <a:xfrm>
            <a:off x="1952972" y="1559250"/>
            <a:ext cx="1271836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(69%)</a:t>
            </a:r>
          </a:p>
        </p:txBody>
      </p:sp>
    </p:spTree>
    <p:extLst>
      <p:ext uri="{BB962C8B-B14F-4D97-AF65-F5344CB8AC3E}">
        <p14:creationId xmlns:p14="http://schemas.microsoft.com/office/powerpoint/2010/main" val="4278685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34840"/>
            <a:ext cx="9906000" cy="1334463"/>
          </a:xfrm>
          <a:prstGeom prst="rect">
            <a:avLst/>
          </a:prstGeom>
        </p:spPr>
      </p:pic>
      <p:sp>
        <p:nvSpPr>
          <p:cNvPr id="10" name="Rectangle 9"/>
          <p:cNvSpPr/>
          <p:nvPr>
            <p:custDataLst>
              <p:tags r:id="rId2"/>
            </p:custDataLst>
          </p:nvPr>
        </p:nvSpPr>
        <p:spPr>
          <a:xfrm>
            <a:off x="1344168" y="4782312"/>
            <a:ext cx="4425696" cy="850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344168" y="4874407"/>
            <a:ext cx="8284464" cy="588605"/>
          </a:xfrm>
          <a:prstGeom prst="rect">
            <a:avLst/>
          </a:prstGeom>
          <a:ln>
            <a:noFill/>
          </a:ln>
        </p:spPr>
        <p:txBody>
          <a:bodyPr vert="horz" wrap="square" lIns="91440" tIns="72000" rIns="91440" bIns="72000" rtlCol="0" anchor="ctr">
            <a:sp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rgbClr val="4453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fr-BE" sz="3200" dirty="0"/>
              <a:t>Présentation de l’étude</a:t>
            </a:r>
          </a:p>
        </p:txBody>
      </p:sp>
    </p:spTree>
    <p:extLst>
      <p:ext uri="{BB962C8B-B14F-4D97-AF65-F5344CB8AC3E}">
        <p14:creationId xmlns:p14="http://schemas.microsoft.com/office/powerpoint/2010/main" val="245944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0907A6C-8CEA-46EA-866D-CEA63503CDAA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81037" y="1055158"/>
            <a:ext cx="8543925" cy="480131"/>
          </a:xfrm>
        </p:spPr>
        <p:txBody>
          <a:bodyPr/>
          <a:lstStyle/>
          <a:p>
            <a:r>
              <a:rPr lang="fr-BE" dirty="0"/>
              <a:t>Estimez-vous être suffisamment formé(e) ou êtes-vous à l’aise pour prodiguer des soins aux patients transgenres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5C7482-7FBE-4269-B471-FC4888E1C72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pPr algn="r"/>
            <a:fld id="{0CC68960-ECC6-46D1-A1C5-FEF8F386CB3C}" type="slidenum">
              <a:rPr lang="en-GB" smtClean="0"/>
              <a:pPr algn="r"/>
              <a:t>20</a:t>
            </a:fld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5C1323-80BF-4BBA-9661-476E83062DF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22229" y="243840"/>
            <a:ext cx="7452507" cy="477805"/>
          </a:xfrm>
          <a:prstGeom prst="rect">
            <a:avLst/>
          </a:prstGeom>
          <a:ln>
            <a:noFill/>
          </a:ln>
        </p:spPr>
        <p:txBody>
          <a:bodyPr vert="horz" wrap="square" lIns="91440" tIns="72000" rIns="91440" bIns="72000" rtlCol="0" anchor="ctr">
            <a:sp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rgbClr val="4453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>
              <a:buFont typeface="+mj-lt"/>
              <a:buAutoNum type="arabicPeriod" startAt="4"/>
            </a:pPr>
            <a:r>
              <a:rPr lang="fr-BE" dirty="0"/>
              <a:t>Patients transgenres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16E4F957-6E2F-452B-ACF7-80452F8DF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1749325"/>
            <a:ext cx="6905625" cy="42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2F00D26F-DB3A-4B6B-85ED-C78601C9C75E}"/>
              </a:ext>
            </a:extLst>
          </p:cNvPr>
          <p:cNvGrpSpPr/>
          <p:nvPr/>
        </p:nvGrpSpPr>
        <p:grpSpPr>
          <a:xfrm>
            <a:off x="3728484" y="1772816"/>
            <a:ext cx="2353155" cy="432048"/>
            <a:chOff x="3728484" y="1772816"/>
            <a:chExt cx="2353155" cy="432048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6FD55D99-099D-4490-96CC-5856F499EB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0" r="57570" b="89887"/>
            <a:stretch/>
          </p:blipFill>
          <p:spPr bwMode="auto">
            <a:xfrm>
              <a:off x="5313040" y="1772816"/>
              <a:ext cx="768599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7656ACE5-E93F-464D-A7B0-E71B6D215D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40" r="43404" b="89887"/>
            <a:stretch/>
          </p:blipFill>
          <p:spPr bwMode="auto">
            <a:xfrm>
              <a:off x="4457570" y="1772816"/>
              <a:ext cx="936104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DD0502C8-4709-4056-951D-6060E05A9E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26" t="1566" r="33246" b="89887"/>
            <a:stretch/>
          </p:blipFill>
          <p:spPr bwMode="auto">
            <a:xfrm>
              <a:off x="3728484" y="1839738"/>
              <a:ext cx="720081" cy="365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490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0907A6C-8CEA-46EA-866D-CEA63503CDAA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81037" y="1055158"/>
            <a:ext cx="8543925" cy="480131"/>
          </a:xfrm>
        </p:spPr>
        <p:txBody>
          <a:bodyPr/>
          <a:lstStyle/>
          <a:p>
            <a:r>
              <a:rPr lang="fr-BE" dirty="0"/>
              <a:t>Avez-vous déjà partagé des informations sur les patients (anonymisées ou non) sur les réseaux sociaux, des forums de discussion en ligne ou des applications de messagerie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5C7482-7FBE-4269-B471-FC4888E1C72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pPr algn="r"/>
            <a:fld id="{0CC68960-ECC6-46D1-A1C5-FEF8F386CB3C}" type="slidenum">
              <a:rPr lang="en-GB" smtClean="0"/>
              <a:pPr algn="r"/>
              <a:t>21</a:t>
            </a:fld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5C1323-80BF-4BBA-9661-476E83062DF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22229" y="77641"/>
            <a:ext cx="7452507" cy="810204"/>
          </a:xfrm>
          <a:prstGeom prst="rect">
            <a:avLst/>
          </a:prstGeom>
          <a:ln>
            <a:noFill/>
          </a:ln>
        </p:spPr>
        <p:txBody>
          <a:bodyPr vert="horz" wrap="square" lIns="91440" tIns="72000" rIns="91440" bIns="72000" rtlCol="0" anchor="ctr">
            <a:sp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rgbClr val="4453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>
              <a:buFont typeface="+mj-lt"/>
              <a:buAutoNum type="arabicPeriod" startAt="5"/>
            </a:pPr>
            <a:r>
              <a:rPr lang="fr-BE" dirty="0"/>
              <a:t>Partage d’informations sur les réseaux sociaux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BD65056-8397-4392-881B-45718B1CC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759" y="1749325"/>
            <a:ext cx="6905625" cy="42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A08D0169-AC13-4FB3-A87E-7CB136EF2E20}"/>
              </a:ext>
            </a:extLst>
          </p:cNvPr>
          <p:cNvGrpSpPr/>
          <p:nvPr/>
        </p:nvGrpSpPr>
        <p:grpSpPr>
          <a:xfrm>
            <a:off x="4232920" y="1739667"/>
            <a:ext cx="1368152" cy="465197"/>
            <a:chOff x="4232920" y="1484784"/>
            <a:chExt cx="1368152" cy="465197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470547D2-BDFC-4202-BA76-C4F4B31831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09" r="37435" b="89110"/>
            <a:stretch/>
          </p:blipFill>
          <p:spPr bwMode="auto">
            <a:xfrm>
              <a:off x="4232920" y="1484784"/>
              <a:ext cx="936104" cy="465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BAB14CDD-00E8-414C-829B-B448199FC2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46" r="50070" b="89110"/>
            <a:stretch/>
          </p:blipFill>
          <p:spPr bwMode="auto">
            <a:xfrm>
              <a:off x="4953000" y="1484784"/>
              <a:ext cx="648072" cy="465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EA8D6B12-C145-4E15-9415-1643B2494693}"/>
              </a:ext>
            </a:extLst>
          </p:cNvPr>
          <p:cNvGrpSpPr/>
          <p:nvPr/>
        </p:nvGrpSpPr>
        <p:grpSpPr>
          <a:xfrm>
            <a:off x="4224293" y="1772816"/>
            <a:ext cx="1344664" cy="432048"/>
            <a:chOff x="4224293" y="1700808"/>
            <a:chExt cx="1344664" cy="432048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1E8830D7-4910-4409-AC52-D65CD6711A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0" r="57570" b="89887"/>
            <a:stretch/>
          </p:blipFill>
          <p:spPr bwMode="auto">
            <a:xfrm>
              <a:off x="4800358" y="1700808"/>
              <a:ext cx="768599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0C9DE671-60E7-496D-A408-F2C6EBBD21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26" t="1566" r="33246" b="89887"/>
            <a:stretch/>
          </p:blipFill>
          <p:spPr bwMode="auto">
            <a:xfrm>
              <a:off x="4224293" y="1767730"/>
              <a:ext cx="720081" cy="365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7430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0907A6C-8CEA-46EA-866D-CEA63503CDAA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81037" y="1055158"/>
            <a:ext cx="8543925" cy="480131"/>
          </a:xfrm>
        </p:spPr>
        <p:txBody>
          <a:bodyPr/>
          <a:lstStyle/>
          <a:p>
            <a:r>
              <a:rPr lang="fr-BE" dirty="0"/>
              <a:t>Les médecins qui préconisent aux patients de ne pas se faire vacciner devraient-ils être sanctionnés par l’Ordre des médecins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5C7482-7FBE-4269-B471-FC4888E1C72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pPr algn="r"/>
            <a:fld id="{0CC68960-ECC6-46D1-A1C5-FEF8F386CB3C}" type="slidenum">
              <a:rPr lang="en-GB" smtClean="0"/>
              <a:pPr algn="r"/>
              <a:t>22</a:t>
            </a:fld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0C653D1-08B5-4552-9248-7703396735F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22229" y="243840"/>
            <a:ext cx="7452507" cy="477805"/>
          </a:xfrm>
          <a:prstGeom prst="rect">
            <a:avLst/>
          </a:prstGeom>
          <a:ln>
            <a:noFill/>
          </a:ln>
        </p:spPr>
        <p:txBody>
          <a:bodyPr vert="horz" wrap="square" lIns="91440" tIns="72000" rIns="91440" bIns="72000" rtlCol="0" anchor="ctr">
            <a:sp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rgbClr val="4453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>
              <a:buFont typeface="+mj-lt"/>
              <a:buAutoNum type="arabicPeriod" startAt="6"/>
            </a:pPr>
            <a:r>
              <a:rPr lang="fr-BE" dirty="0" err="1"/>
              <a:t>Antivaccination</a:t>
            </a:r>
            <a:endParaRPr lang="fr-BE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19BAD393-E406-4566-A736-BCACDB55E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7" y="1749325"/>
            <a:ext cx="6905625" cy="42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7CE835D3-85EA-4D2C-BAD3-9096AE535B8B}"/>
              </a:ext>
            </a:extLst>
          </p:cNvPr>
          <p:cNvGrpSpPr/>
          <p:nvPr/>
        </p:nvGrpSpPr>
        <p:grpSpPr>
          <a:xfrm>
            <a:off x="4232920" y="1739667"/>
            <a:ext cx="1368152" cy="465197"/>
            <a:chOff x="4232920" y="1484784"/>
            <a:chExt cx="1368152" cy="465197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01487CE4-3A70-42C0-91D3-87A85EE9AC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09" r="37435" b="89110"/>
            <a:stretch/>
          </p:blipFill>
          <p:spPr bwMode="auto">
            <a:xfrm>
              <a:off x="4232920" y="1484784"/>
              <a:ext cx="936104" cy="465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EF171F0B-0B97-441A-AC0E-DE801CE192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46" r="50070" b="89110"/>
            <a:stretch/>
          </p:blipFill>
          <p:spPr bwMode="auto">
            <a:xfrm>
              <a:off x="4953000" y="1484784"/>
              <a:ext cx="648072" cy="465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5972E750-8541-491C-B121-2F31179359DB}"/>
              </a:ext>
            </a:extLst>
          </p:cNvPr>
          <p:cNvGrpSpPr/>
          <p:nvPr/>
        </p:nvGrpSpPr>
        <p:grpSpPr>
          <a:xfrm>
            <a:off x="4224293" y="1772816"/>
            <a:ext cx="1344664" cy="432048"/>
            <a:chOff x="4224293" y="1700808"/>
            <a:chExt cx="1344664" cy="432048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56B1C8BE-E035-49F1-AC17-693F373E31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0" r="57570" b="89887"/>
            <a:stretch/>
          </p:blipFill>
          <p:spPr bwMode="auto">
            <a:xfrm>
              <a:off x="4800358" y="1700808"/>
              <a:ext cx="768599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C66A368E-EE69-4BB9-A8A2-150FA31BF5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26" t="1566" r="33246" b="89887"/>
            <a:stretch/>
          </p:blipFill>
          <p:spPr bwMode="auto">
            <a:xfrm>
              <a:off x="4224293" y="1767730"/>
              <a:ext cx="720081" cy="365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7966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0907A6C-8CEA-46EA-866D-CEA63503CDAA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81037" y="1055158"/>
            <a:ext cx="8543925" cy="480131"/>
          </a:xfrm>
        </p:spPr>
        <p:txBody>
          <a:bodyPr/>
          <a:lstStyle/>
          <a:p>
            <a:r>
              <a:rPr lang="fr-BE" dirty="0"/>
              <a:t>Les médecins qui préconisent aux patients de ne pas se faire vacciner devraient-ils être sanctionnés par l’Ordre des médecins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5C7482-7FBE-4269-B471-FC4888E1C72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pPr algn="r"/>
            <a:fld id="{0CC68960-ECC6-46D1-A1C5-FEF8F386CB3C}" type="slidenum">
              <a:rPr lang="en-GB" smtClean="0"/>
              <a:pPr algn="r"/>
              <a:t>23</a:t>
            </a:fld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0C653D1-08B5-4552-9248-7703396735F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22229" y="243840"/>
            <a:ext cx="7452507" cy="477805"/>
          </a:xfrm>
          <a:prstGeom prst="rect">
            <a:avLst/>
          </a:prstGeom>
          <a:ln>
            <a:noFill/>
          </a:ln>
        </p:spPr>
        <p:txBody>
          <a:bodyPr vert="horz" wrap="square" lIns="91440" tIns="72000" rIns="91440" bIns="72000" rtlCol="0" anchor="ctr">
            <a:sp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rgbClr val="4453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>
              <a:buFont typeface="+mj-lt"/>
              <a:buAutoNum type="arabicPeriod" startAt="6"/>
            </a:pPr>
            <a:r>
              <a:rPr lang="fr-BE" dirty="0" err="1"/>
              <a:t>Antivaccination</a:t>
            </a:r>
            <a:endParaRPr lang="fr-BE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FD709312-8080-4795-89D5-E2BEF9115302}"/>
              </a:ext>
            </a:extLst>
          </p:cNvPr>
          <p:cNvSpPr/>
          <p:nvPr/>
        </p:nvSpPr>
        <p:spPr>
          <a:xfrm>
            <a:off x="5385048" y="1700213"/>
            <a:ext cx="3888432" cy="460910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84082C8-E104-46B3-ACAF-36120EAF8CD1}"/>
              </a:ext>
            </a:extLst>
          </p:cNvPr>
          <p:cNvSpPr/>
          <p:nvPr/>
        </p:nvSpPr>
        <p:spPr>
          <a:xfrm>
            <a:off x="632521" y="1700213"/>
            <a:ext cx="3888432" cy="46091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85AFC3-9480-4FBF-A3EA-0C53FB2C800E}"/>
              </a:ext>
            </a:extLst>
          </p:cNvPr>
          <p:cNvSpPr txBox="1"/>
          <p:nvPr/>
        </p:nvSpPr>
        <p:spPr>
          <a:xfrm>
            <a:off x="6705500" y="1556792"/>
            <a:ext cx="1271836" cy="30777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 (71%)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0673EB3-0457-499B-B7A3-D3308CE68507}"/>
              </a:ext>
            </a:extLst>
          </p:cNvPr>
          <p:cNvSpPr txBox="1"/>
          <p:nvPr/>
        </p:nvSpPr>
        <p:spPr>
          <a:xfrm>
            <a:off x="5529064" y="1988840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Il faut penser au bien-être dans la société dans sa globalité (≈30%)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Cela fait partie de la responsabilité des médecins (≈20%)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Cela remet en cause l’aspect scientifiquement inhérent à la pratique de la médecine (≈20%)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Cette attitude est « criminelle » (≈10%)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Il s’agit d’une erreur médicale (≈8%)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fr-B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BBFD4B8-2119-4F29-90DA-F523C88D68B1}"/>
              </a:ext>
            </a:extLst>
          </p:cNvPr>
          <p:cNvSpPr txBox="1"/>
          <p:nvPr/>
        </p:nvSpPr>
        <p:spPr>
          <a:xfrm>
            <a:off x="776536" y="1988840"/>
            <a:ext cx="367240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Chacun est libre de ses propres décisions, patients comme médecins (≈45%)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Cela dépend du vaccin (≈15%)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Une sanction est dans ce cas une réponse inadéquate (≈15%)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Cette décision est tout à fait justifiable (immunodépression…) (≈10%)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A partir du moment où le médecin expose les faits scientifiquement (≈7%)</a:t>
            </a:r>
          </a:p>
          <a:p>
            <a:pPr>
              <a:buClr>
                <a:schemeClr val="bg1">
                  <a:lumMod val="50000"/>
                </a:schemeClr>
              </a:buClr>
            </a:pPr>
            <a:endParaRPr lang="fr-B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1025D2E-0DF5-4FFD-9077-62E44AA62892}"/>
              </a:ext>
            </a:extLst>
          </p:cNvPr>
          <p:cNvSpPr txBox="1"/>
          <p:nvPr/>
        </p:nvSpPr>
        <p:spPr>
          <a:xfrm>
            <a:off x="1952972" y="1559250"/>
            <a:ext cx="1271836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(29%)</a:t>
            </a:r>
          </a:p>
        </p:txBody>
      </p:sp>
    </p:spTree>
    <p:extLst>
      <p:ext uri="{BB962C8B-B14F-4D97-AF65-F5344CB8AC3E}">
        <p14:creationId xmlns:p14="http://schemas.microsoft.com/office/powerpoint/2010/main" val="3674076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0907A6C-8CEA-46EA-866D-CEA63503CDAA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81037" y="1055158"/>
            <a:ext cx="8543925" cy="480131"/>
          </a:xfrm>
        </p:spPr>
        <p:txBody>
          <a:bodyPr/>
          <a:lstStyle/>
          <a:p>
            <a:r>
              <a:rPr lang="fr-BE" dirty="0"/>
              <a:t>Existe-t-il des situations dans lesquelles il est acceptable de cacher ou de ne pas révéler une erreur médicale qui pourrait être dommageable au patient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5C7482-7FBE-4269-B471-FC4888E1C72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pPr algn="r"/>
            <a:fld id="{0CC68960-ECC6-46D1-A1C5-FEF8F386CB3C}" type="slidenum">
              <a:rPr lang="en-GB" smtClean="0"/>
              <a:pPr algn="r"/>
              <a:t>24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60E6F1-BC38-4C8C-993E-C998D82EF85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22229" y="243840"/>
            <a:ext cx="7452507" cy="477805"/>
          </a:xfrm>
          <a:prstGeom prst="rect">
            <a:avLst/>
          </a:prstGeom>
          <a:ln>
            <a:noFill/>
          </a:ln>
        </p:spPr>
        <p:txBody>
          <a:bodyPr vert="horz" wrap="square" lIns="91440" tIns="72000" rIns="91440" bIns="72000" rtlCol="0" anchor="ctr">
            <a:sp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rgbClr val="4453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>
              <a:buFont typeface="+mj-lt"/>
              <a:buAutoNum type="arabicPeriod" startAt="7"/>
            </a:pPr>
            <a:r>
              <a:rPr lang="fr-BE" dirty="0"/>
              <a:t>Erreur médicale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A15B0A5-8461-436E-B6DC-DC3DD0A65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1749325"/>
            <a:ext cx="6905625" cy="42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7655BB1A-6947-4FBD-A8A0-F4455A342C80}"/>
              </a:ext>
            </a:extLst>
          </p:cNvPr>
          <p:cNvGrpSpPr/>
          <p:nvPr/>
        </p:nvGrpSpPr>
        <p:grpSpPr>
          <a:xfrm>
            <a:off x="3728484" y="1772816"/>
            <a:ext cx="2353155" cy="432048"/>
            <a:chOff x="3728484" y="1772816"/>
            <a:chExt cx="2353155" cy="432048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20DF3A3B-C6CA-4C4C-8E11-36D988233D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0" r="57570" b="89887"/>
            <a:stretch/>
          </p:blipFill>
          <p:spPr bwMode="auto">
            <a:xfrm>
              <a:off x="5313040" y="1772816"/>
              <a:ext cx="768599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3FB89341-B319-4476-88A1-CE5F9A1D7C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40" r="43404" b="89887"/>
            <a:stretch/>
          </p:blipFill>
          <p:spPr bwMode="auto">
            <a:xfrm>
              <a:off x="4457570" y="1772816"/>
              <a:ext cx="936104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080C9D76-E95B-405D-AC0A-9725869BE4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26" t="1566" r="33246" b="89887"/>
            <a:stretch/>
          </p:blipFill>
          <p:spPr bwMode="auto">
            <a:xfrm>
              <a:off x="3728484" y="1839738"/>
              <a:ext cx="720081" cy="365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1803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0907A6C-8CEA-46EA-866D-CEA63503CDAA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81037" y="1055158"/>
            <a:ext cx="8543925" cy="286232"/>
          </a:xfrm>
        </p:spPr>
        <p:txBody>
          <a:bodyPr/>
          <a:lstStyle/>
          <a:p>
            <a:r>
              <a:rPr lang="fr-BE" dirty="0"/>
              <a:t>En cas d’erreur médicale, présenteriez-vous vos excuses à un patient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5C7482-7FBE-4269-B471-FC4888E1C72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pPr algn="r"/>
            <a:fld id="{0CC68960-ECC6-46D1-A1C5-FEF8F386CB3C}" type="slidenum">
              <a:rPr lang="en-GB" smtClean="0"/>
              <a:pPr algn="r"/>
              <a:t>25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60E6F1-BC38-4C8C-993E-C998D82EF85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22229" y="243840"/>
            <a:ext cx="7452507" cy="477805"/>
          </a:xfrm>
          <a:prstGeom prst="rect">
            <a:avLst/>
          </a:prstGeom>
          <a:ln>
            <a:noFill/>
          </a:ln>
        </p:spPr>
        <p:txBody>
          <a:bodyPr vert="horz" wrap="square" lIns="91440" tIns="72000" rIns="91440" bIns="72000" rtlCol="0" anchor="ctr">
            <a:sp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rgbClr val="4453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>
              <a:buFont typeface="+mj-lt"/>
              <a:buAutoNum type="arabicPeriod" startAt="7"/>
            </a:pPr>
            <a:r>
              <a:rPr lang="fr-BE" dirty="0"/>
              <a:t>Erreur médicale – excuses</a:t>
            </a:r>
          </a:p>
        </p:txBody>
      </p:sp>
      <p:pic>
        <p:nvPicPr>
          <p:cNvPr id="28674" name="Picture 2">
            <a:extLst>
              <a:ext uri="{FF2B5EF4-FFF2-40B4-BE49-F238E27FC236}">
                <a16:creationId xmlns:a16="http://schemas.microsoft.com/office/drawing/2014/main" id="{CB82CB4F-D904-4C4A-A04E-65C1BE30D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1749325"/>
            <a:ext cx="6905625" cy="42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9B2BE4C2-92E1-434B-A0E2-B6A607AE297A}"/>
              </a:ext>
            </a:extLst>
          </p:cNvPr>
          <p:cNvGrpSpPr/>
          <p:nvPr/>
        </p:nvGrpSpPr>
        <p:grpSpPr>
          <a:xfrm>
            <a:off x="3728484" y="1772816"/>
            <a:ext cx="2353155" cy="432048"/>
            <a:chOff x="3728484" y="1772816"/>
            <a:chExt cx="2353155" cy="432048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9B3B57F8-7CA0-459C-9A42-E2B48350FF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0" r="57570" b="89887"/>
            <a:stretch/>
          </p:blipFill>
          <p:spPr bwMode="auto">
            <a:xfrm>
              <a:off x="5313040" y="1772816"/>
              <a:ext cx="768599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56B375ED-5EC9-44B2-B419-2624DC478D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40" r="43404" b="89887"/>
            <a:stretch/>
          </p:blipFill>
          <p:spPr bwMode="auto">
            <a:xfrm>
              <a:off x="4457570" y="1772816"/>
              <a:ext cx="936104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6C1A9723-6FB5-48AC-8C5D-F5616EE305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26" t="1566" r="33246" b="89887"/>
            <a:stretch/>
          </p:blipFill>
          <p:spPr bwMode="auto">
            <a:xfrm>
              <a:off x="3728484" y="1839738"/>
              <a:ext cx="720081" cy="365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8902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0907A6C-8CEA-46EA-866D-CEA63503CDAA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81037" y="1055158"/>
            <a:ext cx="8543925" cy="674031"/>
          </a:xfrm>
        </p:spPr>
        <p:txBody>
          <a:bodyPr/>
          <a:lstStyle/>
          <a:p>
            <a:r>
              <a:rPr lang="fr-BE" dirty="0"/>
              <a:t>Si à l’issue d’un test génétique, il s’avérait que votre patient présentait le marqueur génétique d’une maladie pour laquelle il n’existe pas de traitement préventif, envisageriez-vous de ne pas divulguer cette information au patient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5C7482-7FBE-4269-B471-FC4888E1C72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pPr algn="r"/>
            <a:fld id="{0CC68960-ECC6-46D1-A1C5-FEF8F386CB3C}" type="slidenum">
              <a:rPr lang="en-GB" smtClean="0"/>
              <a:pPr algn="r"/>
              <a:t>26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60E6F1-BC38-4C8C-993E-C998D82EF85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22229" y="77641"/>
            <a:ext cx="7452507" cy="810204"/>
          </a:xfrm>
          <a:prstGeom prst="rect">
            <a:avLst/>
          </a:prstGeom>
          <a:ln>
            <a:noFill/>
          </a:ln>
        </p:spPr>
        <p:txBody>
          <a:bodyPr vert="horz" wrap="square" lIns="91440" tIns="72000" rIns="91440" bIns="72000" rtlCol="0" anchor="ctr">
            <a:sp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rgbClr val="4453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>
              <a:buFont typeface="+mj-lt"/>
              <a:buAutoNum type="arabicPeriod" startAt="8"/>
            </a:pPr>
            <a:r>
              <a:rPr lang="fr-BE" dirty="0"/>
              <a:t>Réactions face à des résultats provenant de test génétique</a:t>
            </a:r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id="{A149B094-530F-41D4-ADF9-6CD370B95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1772816"/>
            <a:ext cx="6905625" cy="42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714FFD67-38DB-40B9-8AC2-3E81077C08E0}"/>
              </a:ext>
            </a:extLst>
          </p:cNvPr>
          <p:cNvGrpSpPr/>
          <p:nvPr/>
        </p:nvGrpSpPr>
        <p:grpSpPr>
          <a:xfrm>
            <a:off x="3728484" y="1772816"/>
            <a:ext cx="2353155" cy="432048"/>
            <a:chOff x="3728484" y="1772816"/>
            <a:chExt cx="2353155" cy="432048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6386D1D7-692C-4CDC-B0C6-3DC952D033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0" r="57570" b="89887"/>
            <a:stretch/>
          </p:blipFill>
          <p:spPr bwMode="auto">
            <a:xfrm>
              <a:off x="5313040" y="1772816"/>
              <a:ext cx="768599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E7CD1706-C5FF-4657-8D3C-362AE369CF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40" r="43404" b="89887"/>
            <a:stretch/>
          </p:blipFill>
          <p:spPr bwMode="auto">
            <a:xfrm>
              <a:off x="4457570" y="1772816"/>
              <a:ext cx="936104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B1C048BB-7A1B-4FEF-BB46-9B81705EB8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26" t="1566" r="33246" b="89887"/>
            <a:stretch/>
          </p:blipFill>
          <p:spPr bwMode="auto">
            <a:xfrm>
              <a:off x="3728484" y="1839738"/>
              <a:ext cx="720081" cy="365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4789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0907A6C-8CEA-46EA-866D-CEA63503CDAA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81037" y="1055158"/>
            <a:ext cx="8543925" cy="674031"/>
          </a:xfrm>
        </p:spPr>
        <p:txBody>
          <a:bodyPr/>
          <a:lstStyle/>
          <a:p>
            <a:r>
              <a:rPr lang="fr-BE" dirty="0"/>
              <a:t>Si à l’issue d’un test génétique, il s’avérait que votre patient présentait le marqueur génétique d’une maladie pour laquelle il n’existe pas de traitement préventif, envisageriez-vous de ne pas divulguer cette information au patient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5C7482-7FBE-4269-B471-FC4888E1C72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pPr algn="r"/>
            <a:fld id="{0CC68960-ECC6-46D1-A1C5-FEF8F386CB3C}" type="slidenum">
              <a:rPr lang="en-GB" smtClean="0"/>
              <a:pPr algn="r"/>
              <a:t>27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60E6F1-BC38-4C8C-993E-C998D82EF85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22229" y="77641"/>
            <a:ext cx="7452507" cy="810204"/>
          </a:xfrm>
          <a:prstGeom prst="rect">
            <a:avLst/>
          </a:prstGeom>
          <a:ln>
            <a:noFill/>
          </a:ln>
        </p:spPr>
        <p:txBody>
          <a:bodyPr vert="horz" wrap="square" lIns="91440" tIns="72000" rIns="91440" bIns="72000" rtlCol="0" anchor="ctr">
            <a:sp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rgbClr val="4453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>
              <a:buFont typeface="+mj-lt"/>
              <a:buAutoNum type="arabicPeriod" startAt="8"/>
            </a:pPr>
            <a:r>
              <a:rPr lang="fr-BE" dirty="0"/>
              <a:t>Réactions face à des résultats provenant de test génétique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11E0C171-E8F3-4F4A-9DA8-C24AC686F2F5}"/>
              </a:ext>
            </a:extLst>
          </p:cNvPr>
          <p:cNvSpPr/>
          <p:nvPr/>
        </p:nvSpPr>
        <p:spPr>
          <a:xfrm>
            <a:off x="6609184" y="1995211"/>
            <a:ext cx="3168352" cy="409566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57719CD-1C45-42B8-8906-4E31B27A06F3}"/>
              </a:ext>
            </a:extLst>
          </p:cNvPr>
          <p:cNvSpPr/>
          <p:nvPr/>
        </p:nvSpPr>
        <p:spPr>
          <a:xfrm>
            <a:off x="128464" y="1995211"/>
            <a:ext cx="3168352" cy="40956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428E336-1CAF-4376-8185-D588CA5F13D6}"/>
              </a:ext>
            </a:extLst>
          </p:cNvPr>
          <p:cNvSpPr txBox="1"/>
          <p:nvPr/>
        </p:nvSpPr>
        <p:spPr>
          <a:xfrm>
            <a:off x="7591468" y="1844824"/>
            <a:ext cx="1216539" cy="30777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 (13%)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D027F07-2482-4551-BDD2-3876814E5A99}"/>
              </a:ext>
            </a:extLst>
          </p:cNvPr>
          <p:cNvSpPr txBox="1"/>
          <p:nvPr/>
        </p:nvSpPr>
        <p:spPr>
          <a:xfrm>
            <a:off x="6713194" y="2276872"/>
            <a:ext cx="30643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Certains patients ne veulent pas être informés (≈15%)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Volonté de ne pas gâcher la vie du patient (≈5%)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Le sujet a été abordé avant le test (≈5%)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Cela dépend du but du test (≈5%)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Je demanderais conseil à des confrères (≈5%)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Cela dépend de la capacité du patient à encaisser le coup (≈5%)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(ne se prononcent pas : ≈55%)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5E26BF2-B40D-4C06-8CCC-FF4FF88E7365}"/>
              </a:ext>
            </a:extLst>
          </p:cNvPr>
          <p:cNvSpPr txBox="1"/>
          <p:nvPr/>
        </p:nvSpPr>
        <p:spPr>
          <a:xfrm>
            <a:off x="232473" y="2276872"/>
            <a:ext cx="299233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Le patient a le droit de savoir et de connaître les résultats de chaque test (≈70%)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Cette question est abordée avant d’effectuer le test (≈25%)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7605157-EC2B-4408-8881-88EDFE2B37B0}"/>
              </a:ext>
            </a:extLst>
          </p:cNvPr>
          <p:cNvSpPr txBox="1"/>
          <p:nvPr/>
        </p:nvSpPr>
        <p:spPr>
          <a:xfrm>
            <a:off x="1072165" y="1847282"/>
            <a:ext cx="1216539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(44%)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597AA4A-FF9B-4191-902D-C9087BE8F500}"/>
              </a:ext>
            </a:extLst>
          </p:cNvPr>
          <p:cNvSpPr/>
          <p:nvPr/>
        </p:nvSpPr>
        <p:spPr>
          <a:xfrm>
            <a:off x="3368824" y="1995211"/>
            <a:ext cx="3168352" cy="4095664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5F96C42-300A-48F1-96F4-835CFB2D9C71}"/>
              </a:ext>
            </a:extLst>
          </p:cNvPr>
          <p:cNvSpPr txBox="1"/>
          <p:nvPr/>
        </p:nvSpPr>
        <p:spPr>
          <a:xfrm>
            <a:off x="4207091" y="1858754"/>
            <a:ext cx="149753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 (43%)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0AB0EA2-4EA4-4493-A125-ACA35886E9FC}"/>
              </a:ext>
            </a:extLst>
          </p:cNvPr>
          <p:cNvSpPr txBox="1"/>
          <p:nvPr/>
        </p:nvSpPr>
        <p:spPr>
          <a:xfrm>
            <a:off x="3472834" y="2290802"/>
            <a:ext cx="2992333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Cela dépend de la volonté du patient d’être informé (≈50%)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Cela dépend de la capacité du patient à encaisser le coup (≈15%)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Cela dépend s’il y a des conséquences sur sa vie future (descendance…) (≈10%)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Cela dépend de la gravité du marqueur (≈5%)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fr-B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633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0907A6C-8CEA-46EA-866D-CEA63503CDAA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81037" y="1055158"/>
            <a:ext cx="8543925" cy="480131"/>
          </a:xfrm>
        </p:spPr>
        <p:txBody>
          <a:bodyPr/>
          <a:lstStyle/>
          <a:p>
            <a:r>
              <a:rPr lang="fr-BE" dirty="0"/>
              <a:t>Vous est-il déjà arrivé de suspecter une victime de violence domestique et de ne pas faire de signalement, ni de chercher à confirmer la maltraitance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5C7482-7FBE-4269-B471-FC4888E1C72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pPr algn="r"/>
            <a:fld id="{0CC68960-ECC6-46D1-A1C5-FEF8F386CB3C}" type="slidenum">
              <a:rPr lang="en-GB" smtClean="0"/>
              <a:pPr algn="r"/>
              <a:t>28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60E6F1-BC38-4C8C-993E-C998D82EF85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22229" y="243840"/>
            <a:ext cx="7452507" cy="477805"/>
          </a:xfrm>
          <a:prstGeom prst="rect">
            <a:avLst/>
          </a:prstGeom>
          <a:ln>
            <a:noFill/>
          </a:ln>
        </p:spPr>
        <p:txBody>
          <a:bodyPr vert="horz" wrap="square" lIns="91440" tIns="72000" rIns="91440" bIns="72000" rtlCol="0" anchor="ctr">
            <a:sp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rgbClr val="4453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>
              <a:buFont typeface="+mj-lt"/>
              <a:buAutoNum type="arabicPeriod" startAt="9"/>
            </a:pPr>
            <a:r>
              <a:rPr lang="fr-BE" dirty="0"/>
              <a:t>Maltraitance domestique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8AA684C-A9A4-40D5-8E95-C2892A615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7" y="1829983"/>
            <a:ext cx="6905625" cy="42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47C10AEE-1F1A-42A4-84F2-1770E8C72E36}"/>
              </a:ext>
            </a:extLst>
          </p:cNvPr>
          <p:cNvGrpSpPr/>
          <p:nvPr/>
        </p:nvGrpSpPr>
        <p:grpSpPr>
          <a:xfrm>
            <a:off x="4224293" y="1772816"/>
            <a:ext cx="1344664" cy="432048"/>
            <a:chOff x="4224293" y="1700808"/>
            <a:chExt cx="1344664" cy="432048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3FC0E7FC-9A00-4DFC-BF7D-9EC20BFBE0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0" r="57570" b="89887"/>
            <a:stretch/>
          </p:blipFill>
          <p:spPr bwMode="auto">
            <a:xfrm>
              <a:off x="4800358" y="1700808"/>
              <a:ext cx="768599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8D612EDC-2300-43B4-84D3-C891359EC9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26" t="1566" r="33246" b="89887"/>
            <a:stretch/>
          </p:blipFill>
          <p:spPr bwMode="auto">
            <a:xfrm>
              <a:off x="4224293" y="1767730"/>
              <a:ext cx="720081" cy="365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8265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0907A6C-8CEA-46EA-866D-CEA63503CDAA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81037" y="1055158"/>
            <a:ext cx="8543925" cy="480131"/>
          </a:xfrm>
        </p:spPr>
        <p:txBody>
          <a:bodyPr/>
          <a:lstStyle/>
          <a:p>
            <a:r>
              <a:rPr lang="fr-BE" dirty="0"/>
              <a:t>Seriez-vous prêt à prescrire un traitement inactif (de type placebo incluant l’homéopathie) à un patient qui réclame un traitement avec insistance, alors qu’il n’en a pas besoin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5C7482-7FBE-4269-B471-FC4888E1C72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pPr algn="r"/>
            <a:fld id="{0CC68960-ECC6-46D1-A1C5-FEF8F386CB3C}" type="slidenum">
              <a:rPr lang="en-GB" smtClean="0"/>
              <a:pPr algn="r"/>
              <a:t>29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60E6F1-BC38-4C8C-993E-C998D82EF85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22229" y="243840"/>
            <a:ext cx="7452507" cy="477805"/>
          </a:xfrm>
          <a:prstGeom prst="rect">
            <a:avLst/>
          </a:prstGeom>
          <a:ln>
            <a:noFill/>
          </a:ln>
        </p:spPr>
        <p:txBody>
          <a:bodyPr vert="horz" wrap="square" lIns="91440" tIns="72000" rIns="91440" bIns="72000" rtlCol="0" anchor="ctr">
            <a:sp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rgbClr val="4453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>
              <a:buFont typeface="+mj-lt"/>
              <a:buAutoNum type="arabicPeriod" startAt="10"/>
            </a:pPr>
            <a:r>
              <a:rPr lang="fr-BE" dirty="0"/>
              <a:t>Prescription d’un placebo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02E112C-2EFA-42F3-AF89-32968D7CB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1749325"/>
            <a:ext cx="6905625" cy="42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43A40910-9715-4C36-BA67-FD65B6111C3E}"/>
              </a:ext>
            </a:extLst>
          </p:cNvPr>
          <p:cNvGrpSpPr/>
          <p:nvPr/>
        </p:nvGrpSpPr>
        <p:grpSpPr>
          <a:xfrm>
            <a:off x="4224293" y="1700808"/>
            <a:ext cx="1344664" cy="432048"/>
            <a:chOff x="4224293" y="1700808"/>
            <a:chExt cx="1344664" cy="432048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0FC7EC89-3105-48C2-A916-88E5017A77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0" r="57570" b="89887"/>
            <a:stretch/>
          </p:blipFill>
          <p:spPr bwMode="auto">
            <a:xfrm>
              <a:off x="4800358" y="1700808"/>
              <a:ext cx="768599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8979A8E4-BAA2-48AC-8432-CE66E0CAB2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26" t="1566" r="33246" b="89887"/>
            <a:stretch/>
          </p:blipFill>
          <p:spPr bwMode="auto">
            <a:xfrm>
              <a:off x="4224293" y="1767730"/>
              <a:ext cx="720081" cy="365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7847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0907A6C-8CEA-46EA-866D-CEA63503CDAA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81037" y="1055158"/>
            <a:ext cx="8543925" cy="2379113"/>
          </a:xfrm>
        </p:spPr>
        <p:txBody>
          <a:bodyPr/>
          <a:lstStyle/>
          <a:p>
            <a:r>
              <a:rPr lang="fr-FR" dirty="0"/>
              <a:t>Les médecins sont souvent confrontés à des décisions éthiques au cours de leurs contacts avec les patients. Ces décisions peuvent être éprouvantes sur le plan émotionnel et donc avoir un impact sur la relation patient(e)-médecin, aussi au niveau du bien-être et du jugement des prestataires de soins de santé. </a:t>
            </a:r>
            <a:r>
              <a:rPr lang="fr-FR" dirty="0" err="1"/>
              <a:t>MediQuality</a:t>
            </a:r>
            <a:r>
              <a:rPr lang="fr-FR" dirty="0"/>
              <a:t>/</a:t>
            </a:r>
            <a:r>
              <a:rPr lang="fr-FR" dirty="0" err="1"/>
              <a:t>Medscape</a:t>
            </a:r>
            <a:r>
              <a:rPr lang="fr-FR" dirty="0"/>
              <a:t> Benelux ont interrogé 737 professionnels des soins de santé via un questionnaire online sur ces questions éthiques et a confié a Incidence la base de données à analyser.</a:t>
            </a:r>
          </a:p>
          <a:p>
            <a:r>
              <a:rPr lang="fr-BE" dirty="0"/>
              <a:t>Préalablement à ces analyses, nous avons procédé à un nettoyage de la base de données en sélectionnant uniquement les enquêtes complètes et valides. Nous sommes donc passé de 964 enquêtes à </a:t>
            </a:r>
            <a:r>
              <a:rPr lang="fr-BE" b="1" dirty="0"/>
              <a:t>737</a:t>
            </a:r>
            <a:r>
              <a:rPr lang="fr-BE" dirty="0"/>
              <a:t>. Ensuite, nous avons effectué une pondération sur 3 critères, à savoir le type de spécialisation (généraliste versus spécialiste) ; les tranches d’âge et la langue du répondant. Ce redressement est décrit dans le tableau ci-dessous.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5C7482-7FBE-4269-B471-FC4888E1C72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pPr algn="r"/>
            <a:fld id="{0CC68960-ECC6-46D1-A1C5-FEF8F386CB3C}" type="slidenum">
              <a:rPr lang="en-GB" smtClean="0"/>
              <a:pPr algn="r"/>
              <a:t>3</a:t>
            </a:fld>
            <a:endParaRPr lang="en-GB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FBBCEB-0373-47A6-A4F7-30EECDFD5217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BE" dirty="0"/>
              <a:t>	1. Contexte, objectifs et description de l’échantillon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79489EBD-6AF9-4E0F-9E39-2864AACAB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605912"/>
              </p:ext>
            </p:extLst>
          </p:nvPr>
        </p:nvGraphicFramePr>
        <p:xfrm>
          <a:off x="2984500" y="3800567"/>
          <a:ext cx="3937000" cy="2286000"/>
        </p:xfrm>
        <a:graphic>
          <a:graphicData uri="http://schemas.openxmlformats.org/drawingml/2006/table">
            <a:tbl>
              <a:tblPr/>
              <a:tblGrid>
                <a:gridCol w="1244600">
                  <a:extLst>
                    <a:ext uri="{9D8B030D-6E8A-4147-A177-3AD203B41FA5}">
                      <a16:colId xmlns:a16="http://schemas.microsoft.com/office/drawing/2014/main" val="3288623986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1940321238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410911121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endParaRPr lang="fr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bruts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redressés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96012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45824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GP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13242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fr-B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B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B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23919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moins de 55 ans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66267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ans et plus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92194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 répond pas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79569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fr-B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B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602142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87966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847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754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0907A6C-8CEA-46EA-866D-CEA63503CDAA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81037" y="1055158"/>
            <a:ext cx="8543925" cy="480131"/>
          </a:xfrm>
        </p:spPr>
        <p:txBody>
          <a:bodyPr/>
          <a:lstStyle/>
          <a:p>
            <a:r>
              <a:rPr lang="fr-BE" dirty="0"/>
              <a:t>Si la pratique d’un médecin collègue ou ami se retrouve altérée par l’alcool, la drogue ou la maladie,  seriez-vous prêt à le signaler ?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5C7482-7FBE-4269-B471-FC4888E1C72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pPr algn="r"/>
            <a:fld id="{0CC68960-ECC6-46D1-A1C5-FEF8F386CB3C}" type="slidenum">
              <a:rPr lang="en-GB" smtClean="0"/>
              <a:pPr algn="r"/>
              <a:t>30</a:t>
            </a:fld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791F59-D969-43F2-AE72-11D44804CDA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22229" y="77641"/>
            <a:ext cx="7452507" cy="810204"/>
          </a:xfrm>
          <a:prstGeom prst="rect">
            <a:avLst/>
          </a:prstGeom>
          <a:ln>
            <a:noFill/>
          </a:ln>
        </p:spPr>
        <p:txBody>
          <a:bodyPr vert="horz" wrap="square" lIns="91440" tIns="72000" rIns="91440" bIns="72000" rtlCol="0" anchor="ctr">
            <a:sp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rgbClr val="4453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>
              <a:buFont typeface="+mj-lt"/>
              <a:buAutoNum type="arabicPeriod" startAt="11"/>
            </a:pPr>
            <a:r>
              <a:rPr lang="fr-BE" dirty="0"/>
              <a:t>Dénonciation d’un collègue en cas de jugement altéré</a:t>
            </a:r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CD8641F5-1A73-441D-9C98-3618B25B6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1821333"/>
            <a:ext cx="6905625" cy="42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5CCC19F7-A564-47CC-BBAC-DC784EC9CA16}"/>
              </a:ext>
            </a:extLst>
          </p:cNvPr>
          <p:cNvGrpSpPr/>
          <p:nvPr/>
        </p:nvGrpSpPr>
        <p:grpSpPr>
          <a:xfrm>
            <a:off x="3728484" y="1772816"/>
            <a:ext cx="2353155" cy="432048"/>
            <a:chOff x="3728484" y="1772816"/>
            <a:chExt cx="2353155" cy="432048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FB290A47-5F31-4FE9-9F1E-3FF74DD807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0" r="57570" b="89887"/>
            <a:stretch/>
          </p:blipFill>
          <p:spPr bwMode="auto">
            <a:xfrm>
              <a:off x="5313040" y="1772816"/>
              <a:ext cx="768599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954F2225-3185-4A73-869A-4116ADA4C1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40" r="43404" b="89887"/>
            <a:stretch/>
          </p:blipFill>
          <p:spPr bwMode="auto">
            <a:xfrm>
              <a:off x="4457570" y="1772816"/>
              <a:ext cx="936104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B3D47882-C13B-4BEB-814A-2F36DF343C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26" t="1566" r="33246" b="89887"/>
            <a:stretch/>
          </p:blipFill>
          <p:spPr bwMode="auto">
            <a:xfrm>
              <a:off x="3728484" y="1839738"/>
              <a:ext cx="720081" cy="365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8145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0907A6C-8CEA-46EA-866D-CEA63503CDAA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81037" y="1055158"/>
            <a:ext cx="8543925" cy="480131"/>
          </a:xfrm>
        </p:spPr>
        <p:txBody>
          <a:bodyPr/>
          <a:lstStyle/>
          <a:p>
            <a:r>
              <a:rPr lang="fr-BE" dirty="0"/>
              <a:t>Si la pratique d’un médecin collègue ou ami se retrouve altérée par l’alcool, la drogue ou la maladie,  seriez-vous prêt à le signaler ?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5C7482-7FBE-4269-B471-FC4888E1C72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pPr algn="r"/>
            <a:fld id="{0CC68960-ECC6-46D1-A1C5-FEF8F386CB3C}" type="slidenum">
              <a:rPr lang="en-GB" smtClean="0"/>
              <a:pPr algn="r"/>
              <a:t>31</a:t>
            </a:fld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791F59-D969-43F2-AE72-11D44804CDA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22229" y="77641"/>
            <a:ext cx="7452507" cy="810204"/>
          </a:xfrm>
          <a:prstGeom prst="rect">
            <a:avLst/>
          </a:prstGeom>
          <a:ln>
            <a:noFill/>
          </a:ln>
        </p:spPr>
        <p:txBody>
          <a:bodyPr vert="horz" wrap="square" lIns="91440" tIns="72000" rIns="91440" bIns="72000" rtlCol="0" anchor="ctr">
            <a:sp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rgbClr val="4453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>
              <a:buFont typeface="+mj-lt"/>
              <a:buAutoNum type="arabicPeriod" startAt="11"/>
            </a:pPr>
            <a:r>
              <a:rPr lang="fr-BE" dirty="0"/>
              <a:t>Dénonciation d’un collègue en cas de jugement altéré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FECB4FE6-5814-480F-A8B2-1988045E89C2}"/>
              </a:ext>
            </a:extLst>
          </p:cNvPr>
          <p:cNvSpPr/>
          <p:nvPr/>
        </p:nvSpPr>
        <p:spPr>
          <a:xfrm>
            <a:off x="6609184" y="1995211"/>
            <a:ext cx="3168352" cy="409566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AADD527-1637-4FFB-85CA-2644F45B44A0}"/>
              </a:ext>
            </a:extLst>
          </p:cNvPr>
          <p:cNvSpPr/>
          <p:nvPr/>
        </p:nvSpPr>
        <p:spPr>
          <a:xfrm>
            <a:off x="128464" y="1995211"/>
            <a:ext cx="3168352" cy="40956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9C7F3A8-0347-441E-AAB9-7C4BFC7B0909}"/>
              </a:ext>
            </a:extLst>
          </p:cNvPr>
          <p:cNvSpPr txBox="1"/>
          <p:nvPr/>
        </p:nvSpPr>
        <p:spPr>
          <a:xfrm>
            <a:off x="7591468" y="1844824"/>
            <a:ext cx="1216539" cy="30777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1EBB73E-5861-441A-9DE9-1894476C538B}"/>
              </a:ext>
            </a:extLst>
          </p:cNvPr>
          <p:cNvSpPr txBox="1"/>
          <p:nvPr/>
        </p:nvSpPr>
        <p:spPr>
          <a:xfrm>
            <a:off x="6713194" y="2276872"/>
            <a:ext cx="306434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J’aborde le sujet d’abord avec la personne concernée (≈30%)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Pas d’hésitation, il s’agit de bon sens ! (≈30%)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D’office, s’il y a un danger pour le patient (≈20%)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Il est indispensable d’en parler à l’Ordre des médecins (≈10%)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On peut commencer par aborder le sujet avec des collèges (≈5%)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fr-B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E3F6802-5EBA-4E87-8DDF-C86E19CC6011}"/>
              </a:ext>
            </a:extLst>
          </p:cNvPr>
          <p:cNvSpPr txBox="1"/>
          <p:nvPr/>
        </p:nvSpPr>
        <p:spPr>
          <a:xfrm>
            <a:off x="232473" y="2276872"/>
            <a:ext cx="29923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J’aborde le sujet d’abord avec la personne concernée (≈30%)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Cela ne fait pas partie de mon travail (≈25%)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Je suis la situation de près et les éventuelles évolutions (≈15%)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A qui en référer ? (≈5%)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Eventuellement, j’en parle discrètement avec des collègues (≈5%)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fr-B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F518B13-45DD-45F9-BAAC-B646C482D182}"/>
              </a:ext>
            </a:extLst>
          </p:cNvPr>
          <p:cNvSpPr txBox="1"/>
          <p:nvPr/>
        </p:nvSpPr>
        <p:spPr>
          <a:xfrm>
            <a:off x="1072165" y="1847282"/>
            <a:ext cx="1216539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1D8868FD-E0E4-40F7-8BDC-01B1AA92975D}"/>
              </a:ext>
            </a:extLst>
          </p:cNvPr>
          <p:cNvSpPr/>
          <p:nvPr/>
        </p:nvSpPr>
        <p:spPr>
          <a:xfrm>
            <a:off x="3368824" y="1995211"/>
            <a:ext cx="3168352" cy="4095664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D37E291-074D-4265-AD8C-824EB35CF38A}"/>
              </a:ext>
            </a:extLst>
          </p:cNvPr>
          <p:cNvSpPr txBox="1"/>
          <p:nvPr/>
        </p:nvSpPr>
        <p:spPr>
          <a:xfrm>
            <a:off x="4207091" y="1858754"/>
            <a:ext cx="149753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9982ED0-B4C9-419F-AF8F-D74A2960A40F}"/>
              </a:ext>
            </a:extLst>
          </p:cNvPr>
          <p:cNvSpPr txBox="1"/>
          <p:nvPr/>
        </p:nvSpPr>
        <p:spPr>
          <a:xfrm>
            <a:off x="3472834" y="2290802"/>
            <a:ext cx="299233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J’aborde le sujet d’abord avec la personne concernée (≈50%)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Cela dépend s’il y a un danger pour le patient, de la gravité, de la relation, de la spécialisation (≈20%)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Il faut d’abord des preuves claires (≈10%)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A qui en référer ? (≈10%)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Cela n’est pas facile à faire (≈5%)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fr-B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fr-B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42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0907A6C-8CEA-46EA-866D-CEA63503CDAA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81037" y="1055158"/>
            <a:ext cx="8543925" cy="286232"/>
          </a:xfrm>
        </p:spPr>
        <p:txBody>
          <a:bodyPr/>
          <a:lstStyle/>
          <a:p>
            <a:r>
              <a:rPr lang="fr-BE" dirty="0"/>
              <a:t>Vos croyances religieuses ont-elles déjà influencé votre prise de décision médicale ?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5C7482-7FBE-4269-B471-FC4888E1C72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pPr algn="r"/>
            <a:fld id="{0CC68960-ECC6-46D1-A1C5-FEF8F386CB3C}" type="slidenum">
              <a:rPr lang="en-GB" smtClean="0"/>
              <a:pPr algn="r"/>
              <a:t>32</a:t>
            </a:fld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791F59-D969-43F2-AE72-11D44804CDA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22229" y="77641"/>
            <a:ext cx="7452507" cy="810204"/>
          </a:xfrm>
          <a:prstGeom prst="rect">
            <a:avLst/>
          </a:prstGeom>
          <a:ln>
            <a:noFill/>
          </a:ln>
        </p:spPr>
        <p:txBody>
          <a:bodyPr vert="horz" wrap="square" lIns="91440" tIns="72000" rIns="91440" bIns="72000" rtlCol="0" anchor="ctr">
            <a:sp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rgbClr val="4453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>
              <a:buFont typeface="+mj-lt"/>
              <a:buAutoNum type="arabicPeriod" startAt="12"/>
            </a:pPr>
            <a:r>
              <a:rPr lang="fr-BE" dirty="0"/>
              <a:t>Impact de la religion sur les décisions médicales </a:t>
            </a:r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6CCF04A6-B6D7-45ED-8CEE-331C331CD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759" y="1749325"/>
            <a:ext cx="6905625" cy="42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F9755A34-04FB-4C40-95A2-CB25A977998B}"/>
              </a:ext>
            </a:extLst>
          </p:cNvPr>
          <p:cNvGrpSpPr/>
          <p:nvPr/>
        </p:nvGrpSpPr>
        <p:grpSpPr>
          <a:xfrm>
            <a:off x="3728484" y="1772816"/>
            <a:ext cx="2353155" cy="432048"/>
            <a:chOff x="3728484" y="1772816"/>
            <a:chExt cx="2353155" cy="432048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52AFFB53-00B0-47F3-994C-7F1FEFCBA3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0" r="57570" b="89887"/>
            <a:stretch/>
          </p:blipFill>
          <p:spPr bwMode="auto">
            <a:xfrm>
              <a:off x="5313040" y="1772816"/>
              <a:ext cx="768599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36DE40E0-386B-4AB2-A37B-CEF1E75AFB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40" r="43404" b="89887"/>
            <a:stretch/>
          </p:blipFill>
          <p:spPr bwMode="auto">
            <a:xfrm>
              <a:off x="4457570" y="1772816"/>
              <a:ext cx="936104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C633C44F-03C3-4086-8C91-2F71EB77B1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26" t="1566" r="33246" b="89887"/>
            <a:stretch/>
          </p:blipFill>
          <p:spPr bwMode="auto">
            <a:xfrm>
              <a:off x="3728484" y="1839738"/>
              <a:ext cx="720081" cy="365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90592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0907A6C-8CEA-46EA-866D-CEA63503CDAA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81037" y="1055158"/>
            <a:ext cx="8543925" cy="480131"/>
          </a:xfrm>
        </p:spPr>
        <p:txBody>
          <a:bodyPr/>
          <a:lstStyle/>
          <a:p>
            <a:r>
              <a:rPr lang="fr-BE" dirty="0"/>
              <a:t>Est-il, selon vous, acceptable qu’un praticien s’engage dans une relation sexuelle ou amoureuse avec son/sa patient(e)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5C7482-7FBE-4269-B471-FC4888E1C72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pPr algn="r"/>
            <a:fld id="{0CC68960-ECC6-46D1-A1C5-FEF8F386CB3C}" type="slidenum">
              <a:rPr lang="en-GB" smtClean="0"/>
              <a:pPr algn="r"/>
              <a:t>33</a:t>
            </a:fld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791F59-D969-43F2-AE72-11D44804CDA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22229" y="243840"/>
            <a:ext cx="7452507" cy="477805"/>
          </a:xfrm>
          <a:prstGeom prst="rect">
            <a:avLst/>
          </a:prstGeom>
          <a:ln>
            <a:noFill/>
          </a:ln>
        </p:spPr>
        <p:txBody>
          <a:bodyPr vert="horz" wrap="square" lIns="91440" tIns="72000" rIns="91440" bIns="72000" rtlCol="0" anchor="ctr">
            <a:sp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rgbClr val="4453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>
              <a:buFont typeface="+mj-lt"/>
              <a:buAutoNum type="arabicPeriod" startAt="13"/>
            </a:pPr>
            <a:r>
              <a:rPr lang="fr-BE" dirty="0"/>
              <a:t>Relation patient(e)-médecin hors cadre</a:t>
            </a:r>
          </a:p>
        </p:txBody>
      </p:sp>
      <p:pic>
        <p:nvPicPr>
          <p:cNvPr id="37890" name="Picture 2">
            <a:extLst>
              <a:ext uri="{FF2B5EF4-FFF2-40B4-BE49-F238E27FC236}">
                <a16:creationId xmlns:a16="http://schemas.microsoft.com/office/drawing/2014/main" id="{00A1027E-16BE-478A-ADAC-70996E2BF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1749325"/>
            <a:ext cx="6905625" cy="42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A88E44D-B549-41CA-B67E-291C9542D8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22"/>
          <a:stretch/>
        </p:blipFill>
        <p:spPr bwMode="auto">
          <a:xfrm>
            <a:off x="1496615" y="1965332"/>
            <a:ext cx="6905625" cy="38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5B678CA-CD29-4232-A5ED-184A744CB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9" r="47966" b="84476"/>
          <a:stretch/>
        </p:blipFill>
        <p:spPr bwMode="auto">
          <a:xfrm>
            <a:off x="2432720" y="1911340"/>
            <a:ext cx="3593257" cy="22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8BD76F0-8CF3-4091-A697-C4D63AE18E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2" t="9721" r="37660" b="85095"/>
          <a:stretch/>
        </p:blipFill>
        <p:spPr bwMode="auto">
          <a:xfrm>
            <a:off x="4016896" y="1901483"/>
            <a:ext cx="720080" cy="22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757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34840"/>
            <a:ext cx="9906000" cy="1334463"/>
          </a:xfrm>
          <a:prstGeom prst="rect">
            <a:avLst/>
          </a:prstGeom>
        </p:spPr>
      </p:pic>
      <p:sp>
        <p:nvSpPr>
          <p:cNvPr id="10" name="Rectangle 9"/>
          <p:cNvSpPr/>
          <p:nvPr>
            <p:custDataLst>
              <p:tags r:id="rId2"/>
            </p:custDataLst>
          </p:nvPr>
        </p:nvSpPr>
        <p:spPr>
          <a:xfrm>
            <a:off x="1344168" y="4782312"/>
            <a:ext cx="4425696" cy="850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344168" y="4874407"/>
            <a:ext cx="8284464" cy="588605"/>
          </a:xfrm>
          <a:prstGeom prst="rect">
            <a:avLst/>
          </a:prstGeom>
          <a:ln>
            <a:noFill/>
          </a:ln>
        </p:spPr>
        <p:txBody>
          <a:bodyPr vert="horz" wrap="square" lIns="91440" tIns="72000" rIns="91440" bIns="72000" rtlCol="0" anchor="ctr">
            <a:sp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rgbClr val="4453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fr-BE" sz="3200" dirty="0"/>
              <a:t>Principaux résultats</a:t>
            </a:r>
          </a:p>
        </p:txBody>
      </p:sp>
    </p:spTree>
    <p:extLst>
      <p:ext uri="{BB962C8B-B14F-4D97-AF65-F5344CB8AC3E}">
        <p14:creationId xmlns:p14="http://schemas.microsoft.com/office/powerpoint/2010/main" val="225352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0907A6C-8CEA-46EA-866D-CEA63503CDAA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81037" y="1055158"/>
            <a:ext cx="8543925" cy="286232"/>
          </a:xfrm>
        </p:spPr>
        <p:txBody>
          <a:bodyPr/>
          <a:lstStyle/>
          <a:p>
            <a:r>
              <a:rPr lang="fr-BE" dirty="0"/>
              <a:t>Etes-vous en faveur de l’euthanasie pour des douleurs psychiques insupportables 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5C7482-7FBE-4269-B471-FC4888E1C72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pPr algn="r"/>
            <a:fld id="{0CC68960-ECC6-46D1-A1C5-FEF8F386CB3C}" type="slidenum">
              <a:rPr lang="en-GB" smtClean="0"/>
              <a:pPr algn="r"/>
              <a:t>5</a:t>
            </a:fld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A251A2-8554-4FA5-A5EA-7503428D1EF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22229" y="105341"/>
            <a:ext cx="7452507" cy="754804"/>
          </a:xfrm>
          <a:prstGeom prst="rect">
            <a:avLst/>
          </a:prstGeom>
          <a:ln>
            <a:noFill/>
          </a:ln>
        </p:spPr>
        <p:txBody>
          <a:bodyPr vert="horz" wrap="square" lIns="91440" tIns="72000" rIns="91440" bIns="72000" rtlCol="0" anchor="ctr">
            <a:sp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rgbClr val="4453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>
              <a:buAutoNum type="arabicPeriod"/>
            </a:pPr>
            <a:r>
              <a:rPr lang="fr-BE" dirty="0"/>
              <a:t>Euthanasie</a:t>
            </a:r>
          </a:p>
          <a:p>
            <a:pPr marL="0" indent="0"/>
            <a:r>
              <a:rPr lang="fr-BE" sz="2000" b="0" dirty="0"/>
              <a:t>1.1. Euthanasie en cas de douleurs psychiques insupportables </a:t>
            </a:r>
            <a:endParaRPr lang="en-GB" sz="2000" b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79D0AC-56B5-43AB-A62F-A82D96268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7" y="1772816"/>
            <a:ext cx="6905625" cy="42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1229B50A-CAB8-4E4A-A716-264DE5D1B929}"/>
              </a:ext>
            </a:extLst>
          </p:cNvPr>
          <p:cNvGrpSpPr/>
          <p:nvPr/>
        </p:nvGrpSpPr>
        <p:grpSpPr>
          <a:xfrm>
            <a:off x="4232920" y="1739667"/>
            <a:ext cx="1368152" cy="465197"/>
            <a:chOff x="4232920" y="1484784"/>
            <a:chExt cx="1368152" cy="465197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C06BB019-E3A6-49B7-90BB-866688D4D8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09" r="37435" b="89110"/>
            <a:stretch/>
          </p:blipFill>
          <p:spPr bwMode="auto">
            <a:xfrm>
              <a:off x="4232920" y="1484784"/>
              <a:ext cx="936104" cy="465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FE6E2034-3069-43D0-BF27-B1DF0AF4FB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46" r="50070" b="89110"/>
            <a:stretch/>
          </p:blipFill>
          <p:spPr bwMode="auto">
            <a:xfrm>
              <a:off x="4953000" y="1484784"/>
              <a:ext cx="648072" cy="465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DDD39A0D-CF78-4CD9-AF09-6A2AFCF7744B}"/>
              </a:ext>
            </a:extLst>
          </p:cNvPr>
          <p:cNvGrpSpPr/>
          <p:nvPr/>
        </p:nvGrpSpPr>
        <p:grpSpPr>
          <a:xfrm>
            <a:off x="4224293" y="1772816"/>
            <a:ext cx="1344664" cy="432048"/>
            <a:chOff x="4224293" y="1700808"/>
            <a:chExt cx="1344664" cy="432048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3A5379D5-5293-4CDC-8B0C-F21E0D9926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0" r="57570" b="89887"/>
            <a:stretch/>
          </p:blipFill>
          <p:spPr bwMode="auto">
            <a:xfrm>
              <a:off x="4800358" y="1700808"/>
              <a:ext cx="768599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27B90FA5-39D2-4B8B-BA09-8FFE95E332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26" t="1566" r="33246" b="89887"/>
            <a:stretch/>
          </p:blipFill>
          <p:spPr bwMode="auto">
            <a:xfrm>
              <a:off x="4224293" y="1767730"/>
              <a:ext cx="720081" cy="365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5347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0907A6C-8CEA-46EA-866D-CEA63503CDAA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81037" y="1055158"/>
            <a:ext cx="8543925" cy="286232"/>
          </a:xfrm>
        </p:spPr>
        <p:txBody>
          <a:bodyPr/>
          <a:lstStyle/>
          <a:p>
            <a:r>
              <a:rPr lang="fr-BE" dirty="0"/>
              <a:t>Etes-vous en faveur de l’euthanasie pour des douleurs psychiques insupportables 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5C7482-7FBE-4269-B471-FC4888E1C72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pPr algn="r"/>
            <a:fld id="{0CC68960-ECC6-46D1-A1C5-FEF8F386CB3C}" type="slidenum">
              <a:rPr lang="en-GB" smtClean="0"/>
              <a:pPr algn="r"/>
              <a:t>6</a:t>
            </a:fld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A251A2-8554-4FA5-A5EA-7503428D1EF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22229" y="105341"/>
            <a:ext cx="7452507" cy="754804"/>
          </a:xfrm>
          <a:prstGeom prst="rect">
            <a:avLst/>
          </a:prstGeom>
          <a:ln>
            <a:noFill/>
          </a:ln>
        </p:spPr>
        <p:txBody>
          <a:bodyPr vert="horz" wrap="square" lIns="91440" tIns="72000" rIns="91440" bIns="72000" rtlCol="0" anchor="ctr">
            <a:sp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rgbClr val="4453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>
              <a:buAutoNum type="arabicPeriod"/>
            </a:pPr>
            <a:r>
              <a:rPr lang="fr-BE" dirty="0"/>
              <a:t>Euthanasie</a:t>
            </a:r>
          </a:p>
          <a:p>
            <a:pPr marL="0" indent="0"/>
            <a:r>
              <a:rPr lang="fr-BE" sz="2000" b="0" dirty="0"/>
              <a:t>1.1. Euthanasie en cas de douleurs psychiques insupportables </a:t>
            </a:r>
            <a:endParaRPr lang="en-GB" sz="2000" b="0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9958E78-F5E4-44A4-8038-A19EAF5529AB}"/>
              </a:ext>
            </a:extLst>
          </p:cNvPr>
          <p:cNvSpPr/>
          <p:nvPr/>
        </p:nvSpPr>
        <p:spPr>
          <a:xfrm>
            <a:off x="5385048" y="1700213"/>
            <a:ext cx="3888432" cy="460910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4CC028-6A50-417F-B63F-C4822242648C}"/>
              </a:ext>
            </a:extLst>
          </p:cNvPr>
          <p:cNvSpPr/>
          <p:nvPr/>
        </p:nvSpPr>
        <p:spPr>
          <a:xfrm>
            <a:off x="632521" y="1700213"/>
            <a:ext cx="3888432" cy="46091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19E3CAD-D023-4B36-8B46-CEA686ABDB3B}"/>
              </a:ext>
            </a:extLst>
          </p:cNvPr>
          <p:cNvSpPr txBox="1"/>
          <p:nvPr/>
        </p:nvSpPr>
        <p:spPr>
          <a:xfrm>
            <a:off x="6705500" y="1556792"/>
            <a:ext cx="1271836" cy="30777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 (60%)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D657543-B64E-4DE9-86BB-DA2914CDAADE}"/>
              </a:ext>
            </a:extLst>
          </p:cNvPr>
          <p:cNvSpPr txBox="1"/>
          <p:nvPr/>
        </p:nvSpPr>
        <p:spPr>
          <a:xfrm>
            <a:off x="5529064" y="1988840"/>
            <a:ext cx="36724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Uniquement après avoir tout essayé : traitements médicamenteux, thérapies, contacts avec la famille ou amis … (≈30%)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Une souffrance psychique reste une souffrance et peut être comparable à une souffrance physique (≈30%)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Par respect du droit des patients et de la liberté individuelle (≈15%)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La décision est soutenue unanimement par des avis experts indépendants (≈10%)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Le protocole est clair et doit être scrupuleusement respecté (≈10%)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Cela offre une certaine dignité et humanité aux patients (≈10%)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fr-B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9578945-7484-4D3A-BB53-3A75CE1C18E9}"/>
              </a:ext>
            </a:extLst>
          </p:cNvPr>
          <p:cNvSpPr txBox="1"/>
          <p:nvPr/>
        </p:nvSpPr>
        <p:spPr>
          <a:xfrm>
            <a:off x="776536" y="1988840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Des souffrances psychiques insupportables ne sont pas irréversibles, une solution alternative doit être cherchée (≈45%)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Il n’y a pas de critères objectifs pour démontrer l’insupportabilité (≈35%)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Ce n’est pas le rôle des soignants  (≈10%)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La limite est tellement subjective que cela peut amener des abus (≈10%)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La loi est améliorable (≈5%)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0BBF5E6-F7F3-4AFC-BD12-7246ACF05FA3}"/>
              </a:ext>
            </a:extLst>
          </p:cNvPr>
          <p:cNvSpPr txBox="1"/>
          <p:nvPr/>
        </p:nvSpPr>
        <p:spPr>
          <a:xfrm>
            <a:off x="1952972" y="1559250"/>
            <a:ext cx="1271836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(40%)</a:t>
            </a:r>
          </a:p>
        </p:txBody>
      </p:sp>
    </p:spTree>
    <p:extLst>
      <p:ext uri="{BB962C8B-B14F-4D97-AF65-F5344CB8AC3E}">
        <p14:creationId xmlns:p14="http://schemas.microsoft.com/office/powerpoint/2010/main" val="2603502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0907A6C-8CEA-46EA-866D-CEA63503CDAA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81037" y="1055158"/>
            <a:ext cx="8543925" cy="827919"/>
          </a:xfrm>
        </p:spPr>
        <p:txBody>
          <a:bodyPr/>
          <a:lstStyle/>
          <a:p>
            <a:r>
              <a:rPr lang="fr-BE" dirty="0"/>
              <a:t>Pensez-vous que la loi sur l’euthanasie pour des douleurs psychiques insupportables devrait être évaluée et éventuellement adaptée ?</a:t>
            </a: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5C7482-7FBE-4269-B471-FC4888E1C72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pPr algn="r"/>
            <a:fld id="{0CC68960-ECC6-46D1-A1C5-FEF8F386CB3C}" type="slidenum">
              <a:rPr lang="en-GB" smtClean="0"/>
              <a:pPr algn="r"/>
              <a:t>7</a:t>
            </a:fld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46EAE7-3492-4EDD-A344-E919AD35BDA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22229" y="133041"/>
            <a:ext cx="7452507" cy="699404"/>
          </a:xfrm>
          <a:prstGeom prst="rect">
            <a:avLst/>
          </a:prstGeom>
          <a:ln>
            <a:noFill/>
          </a:ln>
        </p:spPr>
        <p:txBody>
          <a:bodyPr vert="horz" wrap="square" lIns="91440" tIns="72000" rIns="91440" bIns="72000" rtlCol="0" anchor="ctr">
            <a:sp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rgbClr val="4453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indent="0"/>
            <a:r>
              <a:rPr lang="fr-BE" sz="2000" b="0" dirty="0"/>
              <a:t>1.2. Evaluation ou adaptation de la loi sur l’euthanasie en cas de douleurs psychiques insupportables </a:t>
            </a:r>
            <a:endParaRPr lang="en-GB" sz="2000" b="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C1C57DE-BB00-4025-983D-52F1F6CBE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1749325"/>
            <a:ext cx="6905625" cy="42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9B38FFF4-E39F-4EDD-91A5-7DF24C8406AE}"/>
              </a:ext>
            </a:extLst>
          </p:cNvPr>
          <p:cNvGrpSpPr/>
          <p:nvPr/>
        </p:nvGrpSpPr>
        <p:grpSpPr>
          <a:xfrm>
            <a:off x="4232920" y="1739667"/>
            <a:ext cx="1368152" cy="465197"/>
            <a:chOff x="4232920" y="1484784"/>
            <a:chExt cx="1368152" cy="465197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EF276D1F-65BB-4139-A80E-3520347780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09" r="37435" b="89110"/>
            <a:stretch/>
          </p:blipFill>
          <p:spPr bwMode="auto">
            <a:xfrm>
              <a:off x="4232920" y="1484784"/>
              <a:ext cx="936104" cy="465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82DA7E7-35DE-43CC-8334-4FED55CB16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46" r="50070" b="89110"/>
            <a:stretch/>
          </p:blipFill>
          <p:spPr bwMode="auto">
            <a:xfrm>
              <a:off x="4953000" y="1484784"/>
              <a:ext cx="648072" cy="465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96EE247B-D5E7-4DBC-A77D-3AAF0F60230E}"/>
              </a:ext>
            </a:extLst>
          </p:cNvPr>
          <p:cNvGrpSpPr/>
          <p:nvPr/>
        </p:nvGrpSpPr>
        <p:grpSpPr>
          <a:xfrm>
            <a:off x="4224293" y="1772816"/>
            <a:ext cx="1344664" cy="432048"/>
            <a:chOff x="4224293" y="1700808"/>
            <a:chExt cx="1344664" cy="432048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048FB38A-D1C2-4377-9543-E96ACF7387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0" r="57570" b="89887"/>
            <a:stretch/>
          </p:blipFill>
          <p:spPr bwMode="auto">
            <a:xfrm>
              <a:off x="4800358" y="1700808"/>
              <a:ext cx="768599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E93384F5-9B0A-406F-AC94-F69BCBEEB7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26" t="1566" r="33246" b="89887"/>
            <a:stretch/>
          </p:blipFill>
          <p:spPr bwMode="auto">
            <a:xfrm>
              <a:off x="4224293" y="1767730"/>
              <a:ext cx="720081" cy="365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5327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0907A6C-8CEA-46EA-866D-CEA63503CDAA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81037" y="1055158"/>
            <a:ext cx="8543925" cy="827919"/>
          </a:xfrm>
        </p:spPr>
        <p:txBody>
          <a:bodyPr/>
          <a:lstStyle/>
          <a:p>
            <a:r>
              <a:rPr lang="fr-BE" dirty="0"/>
              <a:t>Pensez-vous que la loi sur l’euthanasie pour des douleurs psychiques insupportables devrait être évaluée et éventuellement adaptée ?</a:t>
            </a: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5C7482-7FBE-4269-B471-FC4888E1C72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pPr algn="r"/>
            <a:fld id="{0CC68960-ECC6-46D1-A1C5-FEF8F386CB3C}" type="slidenum">
              <a:rPr lang="en-GB" smtClean="0"/>
              <a:pPr algn="r"/>
              <a:t>8</a:t>
            </a:fld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46EAE7-3492-4EDD-A344-E919AD35BDA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22229" y="133041"/>
            <a:ext cx="7452507" cy="699404"/>
          </a:xfrm>
          <a:prstGeom prst="rect">
            <a:avLst/>
          </a:prstGeom>
          <a:ln>
            <a:noFill/>
          </a:ln>
        </p:spPr>
        <p:txBody>
          <a:bodyPr vert="horz" wrap="square" lIns="91440" tIns="72000" rIns="91440" bIns="72000" rtlCol="0" anchor="ctr">
            <a:sp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rgbClr val="4453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indent="0"/>
            <a:r>
              <a:rPr lang="fr-BE" sz="2000" b="0" dirty="0"/>
              <a:t>1.2. Evaluation ou adaptation de la loi sur l’euthanasie en cas de douleurs psychiques insupportables </a:t>
            </a:r>
            <a:endParaRPr lang="en-GB" sz="2000" b="0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584A36D-8005-44E9-A82C-BA8C8EB4713C}"/>
              </a:ext>
            </a:extLst>
          </p:cNvPr>
          <p:cNvSpPr/>
          <p:nvPr/>
        </p:nvSpPr>
        <p:spPr>
          <a:xfrm>
            <a:off x="5385048" y="1700213"/>
            <a:ext cx="3888432" cy="460910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9BAB749-2716-4F73-B999-6941E77B419A}"/>
              </a:ext>
            </a:extLst>
          </p:cNvPr>
          <p:cNvSpPr/>
          <p:nvPr/>
        </p:nvSpPr>
        <p:spPr>
          <a:xfrm>
            <a:off x="632521" y="1700213"/>
            <a:ext cx="3888432" cy="46091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87BEE9-FB44-4709-A438-5A981509092C}"/>
              </a:ext>
            </a:extLst>
          </p:cNvPr>
          <p:cNvSpPr txBox="1"/>
          <p:nvPr/>
        </p:nvSpPr>
        <p:spPr>
          <a:xfrm>
            <a:off x="5529064" y="1556792"/>
            <a:ext cx="3624708" cy="52322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faveur de l’euthanasie pour douleurs psychiques insupportables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437BCA9-8DEC-4550-991E-8A3A7211C09D}"/>
              </a:ext>
            </a:extLst>
          </p:cNvPr>
          <p:cNvSpPr txBox="1"/>
          <p:nvPr/>
        </p:nvSpPr>
        <p:spPr>
          <a:xfrm>
            <a:off x="5529064" y="2235636"/>
            <a:ext cx="3672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La loi actuelle n’est pas suffisante et manque de clarté, de précision voire d’adaptations (≈50%)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Par principe, il est toujours intéressant d’évaluer cette loi (≈15%)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La loi devrait être adaptée pour davantage soutenir et protéger les médecins juridiquement (≈10%)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Il serait intéressant d’établir une directive établie par une association pluraliste de psychiatres, psychologues voire philosophes (non contraignante) (≈5%)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(ne se prononcent pas : ≈20%)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fr-B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8E2625C-8F38-4F51-B6F3-7338F2208ADB}"/>
              </a:ext>
            </a:extLst>
          </p:cNvPr>
          <p:cNvSpPr txBox="1"/>
          <p:nvPr/>
        </p:nvSpPr>
        <p:spPr>
          <a:xfrm>
            <a:off x="776536" y="2235636"/>
            <a:ext cx="367240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La loi ne devrait pas permettre </a:t>
            </a: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l’euthanasie en cas de douleurs psychiques insupportables, principalement car il n’est pas possible</a:t>
            </a: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 de les évaluer objectivement (≈45%)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La loi proposée actuellement n’est pas assez contraignante (≈35%)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Ce genre de pratique ne devrait pas être légiférée mais être évaluée au cas par cas (≈10%)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Il serait davantage pertinent d’investir dans des traitements neurologiques efficaces ou des soins palliatifs (≈5%)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15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EC70309-65F0-413F-9BBD-D1EFC484A774}"/>
              </a:ext>
            </a:extLst>
          </p:cNvPr>
          <p:cNvSpPr txBox="1"/>
          <p:nvPr/>
        </p:nvSpPr>
        <p:spPr>
          <a:xfrm>
            <a:off x="815000" y="1556792"/>
            <a:ext cx="362470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défaveur de l’euthanasie pour douleurs psychiques insupportables</a:t>
            </a:r>
          </a:p>
        </p:txBody>
      </p:sp>
    </p:spTree>
    <p:extLst>
      <p:ext uri="{BB962C8B-B14F-4D97-AF65-F5344CB8AC3E}">
        <p14:creationId xmlns:p14="http://schemas.microsoft.com/office/powerpoint/2010/main" val="732744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0907A6C-8CEA-46EA-866D-CEA63503CDAA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81037" y="1055158"/>
            <a:ext cx="8543925" cy="286232"/>
          </a:xfrm>
        </p:spPr>
        <p:txBody>
          <a:bodyPr/>
          <a:lstStyle/>
          <a:p>
            <a:r>
              <a:rPr lang="fr-BE" dirty="0"/>
              <a:t>Etes-vous en faveur d’une extension de la loi actuelle sur l’euthanasie en cas de démence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5C7482-7FBE-4269-B471-FC4888E1C72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pPr algn="r"/>
            <a:fld id="{0CC68960-ECC6-46D1-A1C5-FEF8F386CB3C}" type="slidenum">
              <a:rPr lang="en-GB" smtClean="0"/>
              <a:pPr algn="r"/>
              <a:t>9</a:t>
            </a:fld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BE89906-7659-4D4B-9A82-29A5FE053C8D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22229" y="271540"/>
            <a:ext cx="7452507" cy="422405"/>
          </a:xfrm>
          <a:prstGeom prst="rect">
            <a:avLst/>
          </a:prstGeom>
          <a:ln>
            <a:noFill/>
          </a:ln>
        </p:spPr>
        <p:txBody>
          <a:bodyPr vert="horz" wrap="square" lIns="91440" tIns="72000" rIns="91440" bIns="72000" rtlCol="0" anchor="ctr">
            <a:sp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rgbClr val="4453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indent="0"/>
            <a:r>
              <a:rPr lang="fr-BE" sz="2000" b="0" dirty="0"/>
              <a:t>1.3. Extension de la loi sur l’euthanasie en cas de démence</a:t>
            </a:r>
            <a:endParaRPr lang="en-GB" sz="2000" b="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34A88C2-5D5A-405A-A6A4-4CA9C3A03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1749325"/>
            <a:ext cx="6905625" cy="42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ADC0BCAD-9864-4610-BE49-9E2F82449A75}"/>
              </a:ext>
            </a:extLst>
          </p:cNvPr>
          <p:cNvGrpSpPr/>
          <p:nvPr/>
        </p:nvGrpSpPr>
        <p:grpSpPr>
          <a:xfrm>
            <a:off x="4232920" y="1739667"/>
            <a:ext cx="1368152" cy="465197"/>
            <a:chOff x="4232920" y="1484784"/>
            <a:chExt cx="1368152" cy="465197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CD4078A5-5FEF-4070-819E-5DEAFA1576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09" r="37435" b="89110"/>
            <a:stretch/>
          </p:blipFill>
          <p:spPr bwMode="auto">
            <a:xfrm>
              <a:off x="4232920" y="1484784"/>
              <a:ext cx="936104" cy="465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9D434352-5744-4A9F-AEEA-F972EB79D8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46" r="50070" b="89110"/>
            <a:stretch/>
          </p:blipFill>
          <p:spPr bwMode="auto">
            <a:xfrm>
              <a:off x="4953000" y="1484784"/>
              <a:ext cx="648072" cy="465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9D0B7E3C-7F5A-4E77-AC15-15CA4C9D4820}"/>
              </a:ext>
            </a:extLst>
          </p:cNvPr>
          <p:cNvGrpSpPr/>
          <p:nvPr/>
        </p:nvGrpSpPr>
        <p:grpSpPr>
          <a:xfrm>
            <a:off x="4224293" y="1772816"/>
            <a:ext cx="1344664" cy="432048"/>
            <a:chOff x="4224293" y="1700808"/>
            <a:chExt cx="1344664" cy="432048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D808E5F7-F815-459B-AC30-1F5A7994F8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0" r="57570" b="89887"/>
            <a:stretch/>
          </p:blipFill>
          <p:spPr bwMode="auto">
            <a:xfrm>
              <a:off x="4800358" y="1700808"/>
              <a:ext cx="768599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1BFA82AE-A193-4877-B319-8927F19E5A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26" t="1566" r="33246" b="89887"/>
            <a:stretch/>
          </p:blipFill>
          <p:spPr bwMode="auto">
            <a:xfrm>
              <a:off x="4224293" y="1767730"/>
              <a:ext cx="720081" cy="365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00214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2259</TotalTime>
  <Words>2542</Words>
  <Application>Microsoft Office PowerPoint</Application>
  <PresentationFormat>A4 Paper (210x297 mm)</PresentationFormat>
  <Paragraphs>272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Thème Office</vt:lpstr>
      <vt:lpstr>Survey concernant les questions éthiques en milieu médical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Geoffroy Comhaire</dc:creator>
  <cp:lastModifiedBy>Verschelde, Sabine</cp:lastModifiedBy>
  <cp:revision>2261</cp:revision>
  <cp:lastPrinted>2019-11-13T09:45:40Z</cp:lastPrinted>
  <dcterms:created xsi:type="dcterms:W3CDTF">2013-06-24T08:38:09Z</dcterms:created>
  <dcterms:modified xsi:type="dcterms:W3CDTF">2020-06-05T13:06:25Z</dcterms:modified>
</cp:coreProperties>
</file>