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11"/>
  </p:notesMasterIdLst>
  <p:handoutMasterIdLst>
    <p:handoutMasterId r:id="rId12"/>
  </p:handoutMasterIdLst>
  <p:sldIdLst>
    <p:sldId id="256" r:id="rId2"/>
    <p:sldId id="1059" r:id="rId3"/>
    <p:sldId id="630" r:id="rId4"/>
    <p:sldId id="547" r:id="rId5"/>
    <p:sldId id="1023" r:id="rId6"/>
    <p:sldId id="1062" r:id="rId7"/>
    <p:sldId id="1056" r:id="rId8"/>
    <p:sldId id="1024" r:id="rId9"/>
    <p:sldId id="1061" r:id="rId10"/>
  </p:sldIdLst>
  <p:sldSz cx="9906000" cy="6858000" type="A4"/>
  <p:notesSz cx="6865938" cy="99980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434" userDrawn="1">
          <p15:clr>
            <a:srgbClr val="A4A3A4"/>
          </p15:clr>
        </p15:guide>
        <p15:guide id="2" pos="312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Geoffroy Comhaire" initials="GC" lastIdx="1" clrIdx="0">
    <p:extLst>
      <p:ext uri="{19B8F6BF-5375-455C-9EA6-DF929625EA0E}">
        <p15:presenceInfo xmlns:p15="http://schemas.microsoft.com/office/powerpoint/2012/main" userId="a831d81c701056bb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66"/>
    <a:srgbClr val="FF6600"/>
    <a:srgbClr val="E03E3E"/>
    <a:srgbClr val="EB3223"/>
    <a:srgbClr val="ADBA29"/>
    <a:srgbClr val="7CB0CA"/>
    <a:srgbClr val="DF8A2F"/>
    <a:srgbClr val="FF9933"/>
    <a:srgbClr val="EC871D"/>
    <a:srgbClr val="1C539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Style moyen 2 - Accentuation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C4B1156A-380E-4F78-BDF5-A606A8083BF9}" styleName="Style moyen 4 - Accentuation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00A15C55-8517-42AA-B614-E9B94910E393}" styleName="Style moyen 2 - Accentuation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1E4AEA4-8DFA-4A89-87EB-49C32662AFE0}" styleName="Style moyen 2 - Accentuatio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3296810-A885-4BE3-A3E7-6D5BEEA58F35}" styleName="Style moyen 2 - Accentuation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85BE263C-DBD7-4A20-BB59-AAB30ACAA65A}" styleName="Style moyen 3 - Accentuation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6574" autoAdjust="0"/>
    <p:restoredTop sz="95282" autoAdjust="0"/>
  </p:normalViewPr>
  <p:slideViewPr>
    <p:cSldViewPr showGuides="1">
      <p:cViewPr varScale="1">
        <p:scale>
          <a:sx n="67" d="100"/>
          <a:sy n="67" d="100"/>
        </p:scale>
        <p:origin x="1436" y="36"/>
      </p:cViewPr>
      <p:guideLst>
        <p:guide orient="horz" pos="1434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-1312"/>
    </p:cViewPr>
  </p:sorterViewPr>
  <p:notesViewPr>
    <p:cSldViewPr>
      <p:cViewPr varScale="1">
        <p:scale>
          <a:sx n="87" d="100"/>
          <a:sy n="87" d="100"/>
        </p:scale>
        <p:origin x="3840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9" y="2"/>
            <a:ext cx="2975663" cy="501811"/>
          </a:xfrm>
          <a:prstGeom prst="rect">
            <a:avLst/>
          </a:prstGeom>
        </p:spPr>
        <p:txBody>
          <a:bodyPr vert="horz" lIns="91440" tIns="45721" rIns="91440" bIns="45721" rtlCol="0"/>
          <a:lstStyle>
            <a:lvl1pPr algn="l">
              <a:defRPr sz="1200"/>
            </a:lvl1pPr>
          </a:lstStyle>
          <a:p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88696" y="2"/>
            <a:ext cx="2975663" cy="501811"/>
          </a:xfrm>
          <a:prstGeom prst="rect">
            <a:avLst/>
          </a:prstGeom>
        </p:spPr>
        <p:txBody>
          <a:bodyPr vert="horz" lIns="91440" tIns="45721" rIns="91440" bIns="45721" rtlCol="0"/>
          <a:lstStyle>
            <a:lvl1pPr algn="r">
              <a:defRPr sz="1200"/>
            </a:lvl1pPr>
          </a:lstStyle>
          <a:p>
            <a:fld id="{54E6F366-B7C5-41FA-9B8F-F1B61E7BD122}" type="datetimeFigureOut">
              <a:rPr lang="fr-BE" smtClean="0"/>
              <a:t>05-06-20</a:t>
            </a:fld>
            <a:endParaRPr lang="fr-BE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9" y="9496268"/>
            <a:ext cx="2975663" cy="501811"/>
          </a:xfrm>
          <a:prstGeom prst="rect">
            <a:avLst/>
          </a:prstGeom>
        </p:spPr>
        <p:txBody>
          <a:bodyPr vert="horz" lIns="91440" tIns="45721" rIns="91440" bIns="45721" rtlCol="0" anchor="b"/>
          <a:lstStyle>
            <a:lvl1pPr algn="l">
              <a:defRPr sz="1200"/>
            </a:lvl1pPr>
          </a:lstStyle>
          <a:p>
            <a:endParaRPr lang="fr-BE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88696" y="9496268"/>
            <a:ext cx="2975663" cy="501811"/>
          </a:xfrm>
          <a:prstGeom prst="rect">
            <a:avLst/>
          </a:prstGeom>
        </p:spPr>
        <p:txBody>
          <a:bodyPr vert="horz" lIns="91440" tIns="45721" rIns="91440" bIns="45721" rtlCol="0" anchor="b"/>
          <a:lstStyle>
            <a:lvl1pPr algn="r">
              <a:defRPr sz="1200"/>
            </a:lvl1pPr>
          </a:lstStyle>
          <a:p>
            <a:fld id="{8CD4829D-EA63-44F6-8425-217E44CE4E4A}" type="slidenum">
              <a:rPr lang="fr-BE" smtClean="0"/>
              <a:t>‹#›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14730918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1" y="3"/>
            <a:ext cx="2975240" cy="501641"/>
          </a:xfrm>
          <a:prstGeom prst="rect">
            <a:avLst/>
          </a:prstGeom>
        </p:spPr>
        <p:txBody>
          <a:bodyPr vert="horz" lIns="96317" tIns="48157" rIns="96317" bIns="48157" rtlCol="0"/>
          <a:lstStyle>
            <a:lvl1pPr algn="l">
              <a:defRPr sz="1300"/>
            </a:lvl1pPr>
          </a:lstStyle>
          <a:p>
            <a:endParaRPr lang="en-GB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9112" y="3"/>
            <a:ext cx="2975240" cy="501641"/>
          </a:xfrm>
          <a:prstGeom prst="rect">
            <a:avLst/>
          </a:prstGeom>
        </p:spPr>
        <p:txBody>
          <a:bodyPr vert="horz" lIns="96317" tIns="48157" rIns="96317" bIns="48157" rtlCol="0"/>
          <a:lstStyle>
            <a:lvl1pPr algn="r">
              <a:defRPr sz="1300"/>
            </a:lvl1pPr>
          </a:lstStyle>
          <a:p>
            <a:fld id="{5A276811-84D2-46E8-9E28-9AF23210D0C0}" type="datetimeFigureOut">
              <a:rPr lang="en-GB" smtClean="0"/>
              <a:t>05/06/2020</a:t>
            </a:fld>
            <a:endParaRPr lang="en-GB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996950" y="1249363"/>
            <a:ext cx="4872038" cy="33734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317" tIns="48157" rIns="96317" bIns="48157" rtlCol="0" anchor="ctr"/>
          <a:lstStyle/>
          <a:p>
            <a:endParaRPr lang="en-GB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6594" y="4811581"/>
            <a:ext cx="5492750" cy="3936741"/>
          </a:xfrm>
          <a:prstGeom prst="rect">
            <a:avLst/>
          </a:prstGeom>
        </p:spPr>
        <p:txBody>
          <a:bodyPr vert="horz" lIns="96317" tIns="48157" rIns="96317" bIns="48157" rtlCol="0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1" y="9496439"/>
            <a:ext cx="2975240" cy="501639"/>
          </a:xfrm>
          <a:prstGeom prst="rect">
            <a:avLst/>
          </a:prstGeom>
        </p:spPr>
        <p:txBody>
          <a:bodyPr vert="horz" lIns="96317" tIns="48157" rIns="96317" bIns="48157" rtlCol="0" anchor="b"/>
          <a:lstStyle>
            <a:lvl1pPr algn="l">
              <a:defRPr sz="1300"/>
            </a:lvl1pPr>
          </a:lstStyle>
          <a:p>
            <a:endParaRPr lang="en-GB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9112" y="9496439"/>
            <a:ext cx="2975240" cy="501639"/>
          </a:xfrm>
          <a:prstGeom prst="rect">
            <a:avLst/>
          </a:prstGeom>
        </p:spPr>
        <p:txBody>
          <a:bodyPr vert="horz" lIns="96317" tIns="48157" rIns="96317" bIns="48157" rtlCol="0" anchor="b"/>
          <a:lstStyle>
            <a:lvl1pPr algn="r">
              <a:defRPr sz="1300"/>
            </a:lvl1pPr>
          </a:lstStyle>
          <a:p>
            <a:fld id="{0E0E8A1D-226C-4F9C-B720-1A5F3FD7BFA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492643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6600251"/>
            <a:ext cx="9914643" cy="257749"/>
          </a:xfrm>
          <a:prstGeom prst="rect">
            <a:avLst/>
          </a:prstGeom>
          <a:solidFill>
            <a:srgbClr val="EC871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BE" sz="1200" b="1" dirty="0">
                <a:latin typeface="Arial" panose="020B0604020202020204" pitchFamily="34" charset="0"/>
                <a:cs typeface="Arial" panose="020B0604020202020204" pitchFamily="34" charset="0"/>
              </a:rPr>
              <a:t>www.incidence.be</a:t>
            </a:r>
          </a:p>
        </p:txBody>
      </p:sp>
      <p:pic>
        <p:nvPicPr>
          <p:cNvPr id="4" name="Image 3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906000" cy="1334463"/>
          </a:xfrm>
          <a:prstGeom prst="rect">
            <a:avLst/>
          </a:prstGeom>
        </p:spPr>
      </p:pic>
      <p:pic>
        <p:nvPicPr>
          <p:cNvPr id="7" name="Image 6"/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5468902"/>
            <a:ext cx="9906000" cy="1131349"/>
          </a:xfrm>
          <a:prstGeom prst="rect">
            <a:avLst/>
          </a:prstGeom>
        </p:spPr>
      </p:pic>
      <p:pic>
        <p:nvPicPr>
          <p:cNvPr id="5" name="Image 4">
            <a:extLst>
              <a:ext uri="{FF2B5EF4-FFF2-40B4-BE49-F238E27FC236}">
                <a16:creationId xmlns:a16="http://schemas.microsoft.com/office/drawing/2014/main" id="{D639D752-BB02-4459-9562-6C2185A7C58E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7883374" y="441579"/>
            <a:ext cx="1819275" cy="600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85245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1038" y="1055158"/>
            <a:ext cx="8543925" cy="1060290"/>
          </a:xfrm>
        </p:spPr>
        <p:txBody>
          <a:bodyPr>
            <a:spAutoFit/>
          </a:bodyPr>
          <a:lstStyle>
            <a:lvl1pPr marL="355600" indent="-355600" algn="just">
              <a:spcBef>
                <a:spcPts val="1200"/>
              </a:spcBef>
              <a:buClr>
                <a:srgbClr val="EC871D"/>
              </a:buClr>
              <a:buSzPct val="80000"/>
              <a:buFont typeface="Wingdings" panose="05000000000000000000" pitchFamily="2" charset="2"/>
              <a:buChar char="q"/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804863" indent="-347663" algn="just">
              <a:spcBef>
                <a:spcPts val="900"/>
              </a:spcBef>
              <a:buClr>
                <a:srgbClr val="47545D"/>
              </a:buClr>
              <a:buFont typeface="Wingdings" panose="05000000000000000000" pitchFamily="2" charset="2"/>
              <a:buChar char="§"/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just">
              <a:spcBef>
                <a:spcPts val="600"/>
              </a:spcBef>
              <a:buClr>
                <a:srgbClr val="47545D"/>
              </a:buClr>
              <a:buFont typeface="Wingdings" panose="05000000000000000000" pitchFamily="2" charset="2"/>
              <a:buChar char="Ø"/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just">
              <a:spcBef>
                <a:spcPts val="0"/>
              </a:spcBef>
              <a:buFont typeface="Arial" panose="020B0604020202020204" pitchFamily="34" charset="0"/>
              <a:buChar char="‒"/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 noProof="0" dirty="0" err="1"/>
              <a:t>Modifiez</a:t>
            </a:r>
            <a:r>
              <a:rPr lang="en-GB" noProof="0" dirty="0"/>
              <a:t> les styles du </a:t>
            </a:r>
            <a:r>
              <a:rPr lang="en-GB" noProof="0" dirty="0" err="1"/>
              <a:t>texte</a:t>
            </a:r>
            <a:r>
              <a:rPr lang="en-GB" noProof="0" dirty="0"/>
              <a:t> du masque</a:t>
            </a:r>
          </a:p>
          <a:p>
            <a:pPr lvl="1"/>
            <a:r>
              <a:rPr lang="en-GB" noProof="0" dirty="0" err="1"/>
              <a:t>Deuxième</a:t>
            </a:r>
            <a:r>
              <a:rPr lang="en-GB" noProof="0" dirty="0"/>
              <a:t> </a:t>
            </a:r>
            <a:r>
              <a:rPr lang="en-GB" noProof="0" dirty="0" err="1"/>
              <a:t>niveau</a:t>
            </a:r>
            <a:endParaRPr lang="en-GB" noProof="0" dirty="0"/>
          </a:p>
          <a:p>
            <a:pPr lvl="2"/>
            <a:r>
              <a:rPr lang="en-GB" noProof="0" dirty="0" err="1"/>
              <a:t>Troisième</a:t>
            </a:r>
            <a:r>
              <a:rPr lang="en-GB" noProof="0" dirty="0"/>
              <a:t> </a:t>
            </a:r>
            <a:r>
              <a:rPr lang="en-GB" noProof="0" dirty="0" err="1"/>
              <a:t>niveau</a:t>
            </a:r>
            <a:endParaRPr lang="en-GB" noProof="0" dirty="0"/>
          </a:p>
          <a:p>
            <a:pPr lvl="3"/>
            <a:r>
              <a:rPr lang="en-GB" noProof="0" dirty="0" err="1"/>
              <a:t>Quatrième</a:t>
            </a:r>
            <a:r>
              <a:rPr lang="en-GB" noProof="0" dirty="0"/>
              <a:t> </a:t>
            </a:r>
            <a:r>
              <a:rPr lang="en-GB" noProof="0" dirty="0" err="1"/>
              <a:t>niveau</a:t>
            </a:r>
            <a:endParaRPr lang="en-GB" noProof="0" dirty="0"/>
          </a:p>
        </p:txBody>
      </p:sp>
      <p:sp>
        <p:nvSpPr>
          <p:cNvPr id="10" name="Rectangle 9"/>
          <p:cNvSpPr/>
          <p:nvPr userDrawn="1"/>
        </p:nvSpPr>
        <p:spPr>
          <a:xfrm>
            <a:off x="0" y="6584827"/>
            <a:ext cx="9914643" cy="273174"/>
          </a:xfrm>
          <a:prstGeom prst="rect">
            <a:avLst/>
          </a:prstGeom>
          <a:solidFill>
            <a:srgbClr val="EC871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BE" sz="1100" dirty="0">
                <a:latin typeface="Arial" panose="020B0604020202020204" pitchFamily="34" charset="0"/>
                <a:cs typeface="Arial" panose="020B0604020202020204" pitchFamily="34" charset="0"/>
              </a:rPr>
              <a:t>© </a:t>
            </a:r>
            <a:r>
              <a:rPr lang="fr-BE" sz="1100" b="1" dirty="0">
                <a:latin typeface="Arial" panose="020B0604020202020204" pitchFamily="34" charset="0"/>
                <a:cs typeface="Arial" panose="020B0604020202020204" pitchFamily="34" charset="0"/>
              </a:rPr>
              <a:t>Incidence 2020</a:t>
            </a:r>
            <a:r>
              <a:rPr lang="fr-BE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BE" sz="800" dirty="0">
                <a:latin typeface="Arial" panose="020B0604020202020204" pitchFamily="34" charset="0"/>
                <a:cs typeface="Arial" panose="020B0604020202020204" pitchFamily="34" charset="0"/>
              </a:rPr>
              <a:t>www.incidence.be</a:t>
            </a:r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77150" y="6492875"/>
            <a:ext cx="2092001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400">
                <a:solidFill>
                  <a:schemeClr val="bg1"/>
                </a:solidFill>
              </a:defRPr>
            </a:lvl1pPr>
          </a:lstStyle>
          <a:p>
            <a:pPr algn="r"/>
            <a:fld id="{0CC68960-ECC6-46D1-A1C5-FEF8F386CB3C}" type="slidenum">
              <a:rPr lang="en-GB" smtClean="0"/>
              <a:pPr algn="r"/>
              <a:t>‹#›</a:t>
            </a:fld>
            <a:endParaRPr lang="en-GB" dirty="0"/>
          </a:p>
        </p:txBody>
      </p:sp>
      <p:cxnSp>
        <p:nvCxnSpPr>
          <p:cNvPr id="16" name="Connecteur droit 15"/>
          <p:cNvCxnSpPr/>
          <p:nvPr userDrawn="1"/>
        </p:nvCxnSpPr>
        <p:spPr>
          <a:xfrm>
            <a:off x="-1" y="842321"/>
            <a:ext cx="9906001" cy="0"/>
          </a:xfrm>
          <a:prstGeom prst="line">
            <a:avLst/>
          </a:prstGeom>
          <a:ln>
            <a:solidFill>
              <a:srgbClr val="EA861C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7" name="Image 16"/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-12338" b="-1"/>
          <a:stretch/>
        </p:blipFill>
        <p:spPr>
          <a:xfrm>
            <a:off x="65314" y="61185"/>
            <a:ext cx="722229" cy="687413"/>
          </a:xfrm>
          <a:prstGeom prst="rect">
            <a:avLst/>
          </a:prstGeom>
        </p:spPr>
      </p:pic>
      <p:pic>
        <p:nvPicPr>
          <p:cNvPr id="2" name="Image 1">
            <a:extLst>
              <a:ext uri="{FF2B5EF4-FFF2-40B4-BE49-F238E27FC236}">
                <a16:creationId xmlns:a16="http://schemas.microsoft.com/office/drawing/2014/main" id="{26A2AC33-040D-4106-BF55-D85FF4D0F5B6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7949876" y="109070"/>
            <a:ext cx="1819275" cy="600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02970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 userDrawn="1"/>
        </p:nvSpPr>
        <p:spPr>
          <a:xfrm>
            <a:off x="0" y="6584827"/>
            <a:ext cx="9914643" cy="273174"/>
          </a:xfrm>
          <a:prstGeom prst="rect">
            <a:avLst/>
          </a:prstGeom>
          <a:solidFill>
            <a:srgbClr val="EC871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BE" sz="1100" dirty="0">
                <a:latin typeface="Arial" panose="020B0604020202020204" pitchFamily="34" charset="0"/>
                <a:cs typeface="Arial" panose="020B0604020202020204" pitchFamily="34" charset="0"/>
              </a:rPr>
              <a:t>© </a:t>
            </a:r>
            <a:r>
              <a:rPr lang="fr-BE" sz="1100" b="1" dirty="0">
                <a:latin typeface="Arial" panose="020B0604020202020204" pitchFamily="34" charset="0"/>
                <a:cs typeface="Arial" panose="020B0604020202020204" pitchFamily="34" charset="0"/>
              </a:rPr>
              <a:t>Incidence 2020</a:t>
            </a:r>
            <a:r>
              <a:rPr lang="fr-BE" sz="10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BE" sz="800" dirty="0">
                <a:latin typeface="Arial" panose="020B0604020202020204" pitchFamily="34" charset="0"/>
                <a:cs typeface="Arial" panose="020B0604020202020204" pitchFamily="34" charset="0"/>
              </a:rPr>
              <a:t>www.incidence.be</a:t>
            </a:r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77150" y="6492875"/>
            <a:ext cx="2092001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400">
                <a:solidFill>
                  <a:schemeClr val="bg1"/>
                </a:solidFill>
              </a:defRPr>
            </a:lvl1pPr>
          </a:lstStyle>
          <a:p>
            <a:pPr algn="r"/>
            <a:fld id="{0CC68960-ECC6-46D1-A1C5-FEF8F386CB3C}" type="slidenum">
              <a:rPr lang="en-GB" smtClean="0"/>
              <a:pPr algn="r"/>
              <a:t>‹#›</a:t>
            </a:fld>
            <a:endParaRPr lang="en-GB" dirty="0"/>
          </a:p>
        </p:txBody>
      </p:sp>
      <p:cxnSp>
        <p:nvCxnSpPr>
          <p:cNvPr id="16" name="Connecteur droit 15"/>
          <p:cNvCxnSpPr/>
          <p:nvPr userDrawn="1"/>
        </p:nvCxnSpPr>
        <p:spPr>
          <a:xfrm>
            <a:off x="-1" y="842321"/>
            <a:ext cx="9906001" cy="0"/>
          </a:xfrm>
          <a:prstGeom prst="line">
            <a:avLst/>
          </a:prstGeom>
          <a:ln>
            <a:solidFill>
              <a:srgbClr val="EA861C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3" name="Image 12"/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-12338" b="-1"/>
          <a:stretch/>
        </p:blipFill>
        <p:spPr>
          <a:xfrm>
            <a:off x="65314" y="61185"/>
            <a:ext cx="722229" cy="687413"/>
          </a:xfrm>
          <a:prstGeom prst="rect">
            <a:avLst/>
          </a:prstGeom>
        </p:spPr>
      </p:pic>
      <p:pic>
        <p:nvPicPr>
          <p:cNvPr id="9" name="Image 8">
            <a:extLst>
              <a:ext uri="{FF2B5EF4-FFF2-40B4-BE49-F238E27FC236}">
                <a16:creationId xmlns:a16="http://schemas.microsoft.com/office/drawing/2014/main" id="{E7872321-B960-4332-84ED-8B473A476318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7949876" y="109070"/>
            <a:ext cx="1819275" cy="600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63496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4214A2CC-9102-4FC7-BB3D-6E0A5E73B882}"/>
              </a:ext>
            </a:extLst>
          </p:cNvPr>
          <p:cNvSpPr/>
          <p:nvPr userDrawn="1"/>
        </p:nvSpPr>
        <p:spPr>
          <a:xfrm>
            <a:off x="0" y="6584827"/>
            <a:ext cx="9914643" cy="273174"/>
          </a:xfrm>
          <a:prstGeom prst="rect">
            <a:avLst/>
          </a:prstGeom>
          <a:solidFill>
            <a:srgbClr val="EC871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BE" sz="1100" dirty="0">
                <a:latin typeface="Arial" panose="020B0604020202020204" pitchFamily="34" charset="0"/>
                <a:cs typeface="Arial" panose="020B0604020202020204" pitchFamily="34" charset="0"/>
              </a:rPr>
              <a:t>© </a:t>
            </a:r>
            <a:r>
              <a:rPr lang="fr-BE" sz="1100" b="1" dirty="0">
                <a:latin typeface="Arial" panose="020B0604020202020204" pitchFamily="34" charset="0"/>
                <a:cs typeface="Arial" panose="020B0604020202020204" pitchFamily="34" charset="0"/>
              </a:rPr>
              <a:t>Incidence 2020</a:t>
            </a:r>
            <a:r>
              <a:rPr lang="fr-BE" sz="10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BE" sz="800" dirty="0">
                <a:latin typeface="Arial" panose="020B0604020202020204" pitchFamily="34" charset="0"/>
                <a:cs typeface="Arial" panose="020B0604020202020204" pitchFamily="34" charset="0"/>
              </a:rPr>
              <a:t>www.incidence.be</a:t>
            </a:r>
          </a:p>
        </p:txBody>
      </p:sp>
      <p:sp>
        <p:nvSpPr>
          <p:cNvPr id="3" name="Slide Number Placeholder 5">
            <a:extLst>
              <a:ext uri="{FF2B5EF4-FFF2-40B4-BE49-F238E27FC236}">
                <a16:creationId xmlns:a16="http://schemas.microsoft.com/office/drawing/2014/main" id="{D2DC5A9F-5646-4A40-9916-A47690993F4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677150" y="6492875"/>
            <a:ext cx="2092001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400">
                <a:solidFill>
                  <a:schemeClr val="bg1"/>
                </a:solidFill>
              </a:defRPr>
            </a:lvl1pPr>
          </a:lstStyle>
          <a:p>
            <a:pPr algn="r"/>
            <a:fld id="{0CC68960-ECC6-46D1-A1C5-FEF8F386CB3C}" type="slidenum">
              <a:rPr lang="en-GB" smtClean="0"/>
              <a:pPr algn="r"/>
              <a:t>‹#›</a:t>
            </a:fld>
            <a:endParaRPr lang="en-GB" dirty="0"/>
          </a:p>
        </p:txBody>
      </p:sp>
      <p:cxnSp>
        <p:nvCxnSpPr>
          <p:cNvPr id="4" name="Connecteur droit 3">
            <a:extLst>
              <a:ext uri="{FF2B5EF4-FFF2-40B4-BE49-F238E27FC236}">
                <a16:creationId xmlns:a16="http://schemas.microsoft.com/office/drawing/2014/main" id="{1D7DC1F5-30B9-46C5-AE52-3C5C733244F6}"/>
              </a:ext>
            </a:extLst>
          </p:cNvPr>
          <p:cNvCxnSpPr/>
          <p:nvPr userDrawn="1"/>
        </p:nvCxnSpPr>
        <p:spPr>
          <a:xfrm>
            <a:off x="-1" y="842321"/>
            <a:ext cx="9906001" cy="0"/>
          </a:xfrm>
          <a:prstGeom prst="line">
            <a:avLst/>
          </a:prstGeom>
          <a:ln>
            <a:solidFill>
              <a:srgbClr val="EA861C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Image 4">
            <a:extLst>
              <a:ext uri="{FF2B5EF4-FFF2-40B4-BE49-F238E27FC236}">
                <a16:creationId xmlns:a16="http://schemas.microsoft.com/office/drawing/2014/main" id="{EA0CCA10-4D6B-4899-B6A1-CC330A338BB0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-12338" b="-1"/>
          <a:stretch/>
        </p:blipFill>
        <p:spPr>
          <a:xfrm>
            <a:off x="65314" y="61185"/>
            <a:ext cx="722229" cy="687413"/>
          </a:xfrm>
          <a:prstGeom prst="rect">
            <a:avLst/>
          </a:prstGeom>
        </p:spPr>
      </p:pic>
      <p:pic>
        <p:nvPicPr>
          <p:cNvPr id="6" name="Image 5">
            <a:extLst>
              <a:ext uri="{FF2B5EF4-FFF2-40B4-BE49-F238E27FC236}">
                <a16:creationId xmlns:a16="http://schemas.microsoft.com/office/drawing/2014/main" id="{92018486-347E-4AC1-B808-678D6D4EE82D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7949876" y="109070"/>
            <a:ext cx="1819275" cy="600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54481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hf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Qual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1038" y="1055158"/>
            <a:ext cx="8543925" cy="1060290"/>
          </a:xfrm>
        </p:spPr>
        <p:txBody>
          <a:bodyPr>
            <a:spAutoFit/>
          </a:bodyPr>
          <a:lstStyle>
            <a:lvl1pPr marL="355600" indent="-355600" algn="just">
              <a:spcBef>
                <a:spcPts val="1200"/>
              </a:spcBef>
              <a:buClr>
                <a:srgbClr val="EC871D"/>
              </a:buClr>
              <a:buSzPct val="80000"/>
              <a:buFont typeface="Wingdings" panose="05000000000000000000" pitchFamily="2" charset="2"/>
              <a:buChar char="q"/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804863" indent="-347663" algn="just">
              <a:spcBef>
                <a:spcPts val="900"/>
              </a:spcBef>
              <a:buClr>
                <a:srgbClr val="47545D"/>
              </a:buClr>
              <a:buFont typeface="Wingdings" panose="05000000000000000000" pitchFamily="2" charset="2"/>
              <a:buChar char="§"/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just">
              <a:spcBef>
                <a:spcPts val="600"/>
              </a:spcBef>
              <a:buClr>
                <a:srgbClr val="47545D"/>
              </a:buClr>
              <a:buFont typeface="Wingdings" panose="05000000000000000000" pitchFamily="2" charset="2"/>
              <a:buChar char="Ø"/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just">
              <a:spcBef>
                <a:spcPts val="0"/>
              </a:spcBef>
              <a:buFont typeface="Arial" panose="020B0604020202020204" pitchFamily="34" charset="0"/>
              <a:buChar char="‒"/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 noProof="0" dirty="0" err="1"/>
              <a:t>Modifiez</a:t>
            </a:r>
            <a:r>
              <a:rPr lang="en-GB" noProof="0" dirty="0"/>
              <a:t> les styles du </a:t>
            </a:r>
            <a:r>
              <a:rPr lang="en-GB" noProof="0" dirty="0" err="1"/>
              <a:t>texte</a:t>
            </a:r>
            <a:r>
              <a:rPr lang="en-GB" noProof="0" dirty="0"/>
              <a:t> du masque</a:t>
            </a:r>
          </a:p>
          <a:p>
            <a:pPr lvl="1"/>
            <a:r>
              <a:rPr lang="en-GB" noProof="0" dirty="0" err="1"/>
              <a:t>Deuxième</a:t>
            </a:r>
            <a:r>
              <a:rPr lang="en-GB" noProof="0" dirty="0"/>
              <a:t> </a:t>
            </a:r>
            <a:r>
              <a:rPr lang="en-GB" noProof="0" dirty="0" err="1"/>
              <a:t>niveau</a:t>
            </a:r>
            <a:endParaRPr lang="en-GB" noProof="0" dirty="0"/>
          </a:p>
          <a:p>
            <a:pPr lvl="2"/>
            <a:r>
              <a:rPr lang="en-GB" noProof="0" dirty="0" err="1"/>
              <a:t>Troisième</a:t>
            </a:r>
            <a:r>
              <a:rPr lang="en-GB" noProof="0" dirty="0"/>
              <a:t> </a:t>
            </a:r>
            <a:r>
              <a:rPr lang="en-GB" noProof="0" dirty="0" err="1"/>
              <a:t>niveau</a:t>
            </a:r>
            <a:endParaRPr lang="en-GB" noProof="0" dirty="0"/>
          </a:p>
          <a:p>
            <a:pPr lvl="3"/>
            <a:r>
              <a:rPr lang="en-GB" noProof="0" dirty="0" err="1"/>
              <a:t>Quatrième</a:t>
            </a:r>
            <a:r>
              <a:rPr lang="en-GB" noProof="0" dirty="0"/>
              <a:t> </a:t>
            </a:r>
            <a:r>
              <a:rPr lang="en-GB" noProof="0" dirty="0" err="1"/>
              <a:t>niveau</a:t>
            </a:r>
            <a:endParaRPr lang="en-GB" noProof="0" dirty="0"/>
          </a:p>
        </p:txBody>
      </p:sp>
      <p:sp>
        <p:nvSpPr>
          <p:cNvPr id="10" name="Rectangle 9"/>
          <p:cNvSpPr/>
          <p:nvPr userDrawn="1"/>
        </p:nvSpPr>
        <p:spPr>
          <a:xfrm>
            <a:off x="0" y="6584827"/>
            <a:ext cx="9914643" cy="273174"/>
          </a:xfrm>
          <a:prstGeom prst="rect">
            <a:avLst/>
          </a:prstGeom>
          <a:solidFill>
            <a:srgbClr val="EC871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BE" sz="1100" dirty="0">
                <a:latin typeface="Arial" panose="020B0604020202020204" pitchFamily="34" charset="0"/>
                <a:cs typeface="Arial" panose="020B0604020202020204" pitchFamily="34" charset="0"/>
              </a:rPr>
              <a:t>© </a:t>
            </a:r>
            <a:r>
              <a:rPr lang="fr-BE" sz="1100" b="1" dirty="0">
                <a:latin typeface="Arial" panose="020B0604020202020204" pitchFamily="34" charset="0"/>
                <a:cs typeface="Arial" panose="020B0604020202020204" pitchFamily="34" charset="0"/>
              </a:rPr>
              <a:t>Incidence 2020</a:t>
            </a:r>
            <a:r>
              <a:rPr lang="fr-BE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BE" sz="800" dirty="0">
                <a:latin typeface="Arial" panose="020B0604020202020204" pitchFamily="34" charset="0"/>
                <a:cs typeface="Arial" panose="020B0604020202020204" pitchFamily="34" charset="0"/>
              </a:rPr>
              <a:t>www.incidence.be</a:t>
            </a:r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77150" y="6492875"/>
            <a:ext cx="2092001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400">
                <a:solidFill>
                  <a:schemeClr val="bg1"/>
                </a:solidFill>
              </a:defRPr>
            </a:lvl1pPr>
          </a:lstStyle>
          <a:p>
            <a:pPr algn="r"/>
            <a:fld id="{0CC68960-ECC6-46D1-A1C5-FEF8F386CB3C}" type="slidenum">
              <a:rPr lang="en-GB" smtClean="0"/>
              <a:pPr algn="r"/>
              <a:t>‹#›</a:t>
            </a:fld>
            <a:endParaRPr lang="en-GB" dirty="0"/>
          </a:p>
        </p:txBody>
      </p:sp>
      <p:cxnSp>
        <p:nvCxnSpPr>
          <p:cNvPr id="16" name="Connecteur droit 15"/>
          <p:cNvCxnSpPr/>
          <p:nvPr userDrawn="1"/>
        </p:nvCxnSpPr>
        <p:spPr>
          <a:xfrm>
            <a:off x="-1" y="842321"/>
            <a:ext cx="9906001" cy="0"/>
          </a:xfrm>
          <a:prstGeom prst="line">
            <a:avLst/>
          </a:prstGeom>
          <a:ln>
            <a:solidFill>
              <a:srgbClr val="EA861C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Image 8">
            <a:extLst>
              <a:ext uri="{FF2B5EF4-FFF2-40B4-BE49-F238E27FC236}">
                <a16:creationId xmlns:a16="http://schemas.microsoft.com/office/drawing/2014/main" id="{EFA205FF-D56B-4346-A3E7-6A010331684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0971" y="111185"/>
            <a:ext cx="636814" cy="640108"/>
          </a:xfrm>
          <a:prstGeom prst="rect">
            <a:avLst/>
          </a:prstGeom>
        </p:spPr>
      </p:pic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08901A2C-9947-41BF-AAEA-FDADD52F9D8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747714" y="0"/>
            <a:ext cx="7755352" cy="842963"/>
          </a:xfrm>
        </p:spPr>
        <p:txBody>
          <a:bodyPr anchor="ctr"/>
          <a:lstStyle>
            <a:lvl1pPr marL="534988" indent="-534988">
              <a:buNone/>
              <a:defRPr sz="2400" b="1">
                <a:solidFill>
                  <a:srgbClr val="4C5A6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534988" indent="-534988">
              <a:buNone/>
              <a:defRPr sz="2000" b="1">
                <a:solidFill>
                  <a:srgbClr val="ED342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</a:lstStyle>
          <a:p>
            <a:pPr lvl="0"/>
            <a:r>
              <a:rPr lang="fr-FR" dirty="0"/>
              <a:t>Modifier les styles du texte du masque</a:t>
            </a:r>
          </a:p>
          <a:p>
            <a:pPr lvl="1"/>
            <a:r>
              <a:rPr lang="fr-FR" dirty="0"/>
              <a:t>Deuxième niveau</a:t>
            </a:r>
          </a:p>
        </p:txBody>
      </p:sp>
      <p:pic>
        <p:nvPicPr>
          <p:cNvPr id="13" name="Image 12">
            <a:extLst>
              <a:ext uri="{FF2B5EF4-FFF2-40B4-BE49-F238E27FC236}">
                <a16:creationId xmlns:a16="http://schemas.microsoft.com/office/drawing/2014/main" id="{78F381CF-71D8-4ED6-B917-19197611F064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7949876" y="109070"/>
            <a:ext cx="1819275" cy="600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6711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128426"/>
            <a:ext cx="8543925" cy="7579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31739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7" r:id="rId2"/>
    <p:sldLayoutId id="2147483662" r:id="rId3"/>
    <p:sldLayoutId id="2147483664" r:id="rId4"/>
    <p:sldLayoutId id="2147483669" r:id="rId5"/>
  </p:sldLayoutIdLst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tags" Target="../tags/tag3.xml"/><Relationship Id="rId2" Type="http://schemas.openxmlformats.org/officeDocument/2006/relationships/tags" Target="../tags/tag2.xml"/><Relationship Id="rId1" Type="http://schemas.openxmlformats.org/officeDocument/2006/relationships/tags" Target="../tags/tag1.xml"/><Relationship Id="rId5" Type="http://schemas.openxmlformats.org/officeDocument/2006/relationships/image" Target="../media/image3.png"/><Relationship Id="rId4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tags" Target="../tags/tag6.xml"/><Relationship Id="rId2" Type="http://schemas.openxmlformats.org/officeDocument/2006/relationships/tags" Target="../tags/tag5.xml"/><Relationship Id="rId1" Type="http://schemas.openxmlformats.org/officeDocument/2006/relationships/tags" Target="../tags/tag4.xml"/><Relationship Id="rId5" Type="http://schemas.openxmlformats.org/officeDocument/2006/relationships/image" Target="../media/image1.png"/><Relationship Id="rId4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tags" Target="../tags/tag9.xml"/><Relationship Id="rId2" Type="http://schemas.openxmlformats.org/officeDocument/2006/relationships/tags" Target="../tags/tag8.xml"/><Relationship Id="rId1" Type="http://schemas.openxmlformats.org/officeDocument/2006/relationships/tags" Target="../tags/tag7.xml"/><Relationship Id="rId4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tags" Target="../tags/tag12.xml"/><Relationship Id="rId2" Type="http://schemas.openxmlformats.org/officeDocument/2006/relationships/tags" Target="../tags/tag11.xml"/><Relationship Id="rId1" Type="http://schemas.openxmlformats.org/officeDocument/2006/relationships/tags" Target="../tags/tag10.xml"/><Relationship Id="rId5" Type="http://schemas.openxmlformats.org/officeDocument/2006/relationships/image" Target="../media/image1.png"/><Relationship Id="rId4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tags" Target="../tags/tag15.xml"/><Relationship Id="rId2" Type="http://schemas.openxmlformats.org/officeDocument/2006/relationships/tags" Target="../tags/tag14.xml"/><Relationship Id="rId1" Type="http://schemas.openxmlformats.org/officeDocument/2006/relationships/tags" Target="../tags/tag13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tags" Target="../tags/tag18.xml"/><Relationship Id="rId2" Type="http://schemas.openxmlformats.org/officeDocument/2006/relationships/tags" Target="../tags/tag17.xml"/><Relationship Id="rId1" Type="http://schemas.openxmlformats.org/officeDocument/2006/relationships/tags" Target="../tags/tag16.xml"/><Relationship Id="rId4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tags" Target="../tags/tag27.xml"/><Relationship Id="rId2" Type="http://schemas.openxmlformats.org/officeDocument/2006/relationships/tags" Target="../tags/tag26.xml"/><Relationship Id="rId1" Type="http://schemas.openxmlformats.org/officeDocument/2006/relationships/tags" Target="../tags/tag25.xml"/><Relationship Id="rId4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 idx="4294967295"/>
            <p:custDataLst>
              <p:tags r:id="rId1"/>
            </p:custDataLst>
          </p:nvPr>
        </p:nvSpPr>
        <p:spPr>
          <a:xfrm>
            <a:off x="834942" y="1645919"/>
            <a:ext cx="8235906" cy="1124807"/>
          </a:xfrm>
        </p:spPr>
        <p:txBody>
          <a:bodyPr>
            <a:no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ctr"/>
            <a:r>
              <a:rPr lang="en-US" sz="3200" b="1" dirty="0">
                <a:ln/>
                <a:solidFill>
                  <a:srgbClr val="EC871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Survey over </a:t>
            </a:r>
            <a:r>
              <a:rPr lang="en-US" sz="3200" b="1" dirty="0" err="1">
                <a:ln/>
                <a:solidFill>
                  <a:srgbClr val="EC871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ethiek</a:t>
            </a:r>
            <a:r>
              <a:rPr lang="en-US" sz="3200" b="1" dirty="0">
                <a:ln/>
                <a:solidFill>
                  <a:srgbClr val="EC871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in de </a:t>
            </a:r>
            <a:r>
              <a:rPr lang="en-US" sz="3200" b="1" dirty="0" err="1">
                <a:ln/>
                <a:solidFill>
                  <a:srgbClr val="EC871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medische</a:t>
            </a:r>
            <a:r>
              <a:rPr lang="en-US" sz="3200" b="1" dirty="0">
                <a:ln/>
                <a:solidFill>
                  <a:srgbClr val="EC871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context</a:t>
            </a:r>
            <a:endParaRPr lang="fr-BE" sz="2000" b="1" i="1" dirty="0">
              <a:ln/>
              <a:solidFill>
                <a:srgbClr val="EC871D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ZoneTexte 14"/>
          <p:cNvSpPr txBox="1"/>
          <p:nvPr>
            <p:custDataLst>
              <p:tags r:id="rId2"/>
            </p:custDataLst>
          </p:nvPr>
        </p:nvSpPr>
        <p:spPr>
          <a:xfrm>
            <a:off x="3951732" y="3299256"/>
            <a:ext cx="200253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b="1" dirty="0" err="1">
                <a:solidFill>
                  <a:srgbClr val="44535E"/>
                </a:solidFill>
              </a:rPr>
              <a:t>Opgemaakt</a:t>
            </a:r>
            <a:r>
              <a:rPr lang="en-GB" sz="2000" b="1" dirty="0">
                <a:solidFill>
                  <a:srgbClr val="44535E"/>
                </a:solidFill>
              </a:rPr>
              <a:t> </a:t>
            </a:r>
            <a:r>
              <a:rPr lang="en-GB" sz="2000" b="1" dirty="0" err="1">
                <a:solidFill>
                  <a:srgbClr val="44535E"/>
                </a:solidFill>
              </a:rPr>
              <a:t>voor</a:t>
            </a:r>
            <a:endParaRPr lang="en-GB" sz="2000" b="1" dirty="0">
              <a:solidFill>
                <a:srgbClr val="44535E"/>
              </a:solidFill>
            </a:endParaRPr>
          </a:p>
        </p:txBody>
      </p:sp>
      <p:sp>
        <p:nvSpPr>
          <p:cNvPr id="17" name="ZoneTexte 16"/>
          <p:cNvSpPr txBox="1"/>
          <p:nvPr>
            <p:custDataLst>
              <p:tags r:id="rId3"/>
            </p:custDataLst>
          </p:nvPr>
        </p:nvSpPr>
        <p:spPr>
          <a:xfrm>
            <a:off x="3951732" y="4718840"/>
            <a:ext cx="200253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b="1" dirty="0">
                <a:solidFill>
                  <a:srgbClr val="44535E"/>
                </a:solidFill>
              </a:rPr>
              <a:t>Mei 2020</a:t>
            </a:r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1C6CD57F-5391-4A88-A326-82175D9126F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43257" y="3908545"/>
            <a:ext cx="1819275" cy="600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07942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 7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4434840"/>
            <a:ext cx="9906000" cy="1334463"/>
          </a:xfrm>
          <a:prstGeom prst="rect">
            <a:avLst/>
          </a:prstGeom>
        </p:spPr>
      </p:pic>
      <p:sp>
        <p:nvSpPr>
          <p:cNvPr id="10" name="Rectangle 9"/>
          <p:cNvSpPr/>
          <p:nvPr>
            <p:custDataLst>
              <p:tags r:id="rId2"/>
            </p:custDataLst>
          </p:nvPr>
        </p:nvSpPr>
        <p:spPr>
          <a:xfrm>
            <a:off x="1496616" y="4743513"/>
            <a:ext cx="4569712" cy="85039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12" name="Title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1344168" y="4874407"/>
            <a:ext cx="8284464" cy="588605"/>
          </a:xfrm>
          <a:prstGeom prst="rect">
            <a:avLst/>
          </a:prstGeom>
          <a:ln>
            <a:noFill/>
          </a:ln>
        </p:spPr>
        <p:txBody>
          <a:bodyPr vert="horz" wrap="square" lIns="91440" tIns="72000" rIns="91440" bIns="72000" rtlCol="0" anchor="ctr">
            <a:spAutoFit/>
          </a:bodyPr>
          <a:lstStyle>
            <a:lvl1pPr marL="358775" indent="-358775"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400" b="1" kern="1200" baseline="0">
                <a:solidFill>
                  <a:srgbClr val="44535E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 algn="r"/>
            <a:r>
              <a:rPr lang="fr-BE" sz="3200" dirty="0" err="1"/>
              <a:t>Voorstelling</a:t>
            </a:r>
            <a:r>
              <a:rPr lang="fr-BE" sz="3200" dirty="0"/>
              <a:t> van de </a:t>
            </a:r>
            <a:r>
              <a:rPr lang="fr-BE" sz="3200" dirty="0" err="1"/>
              <a:t>survey</a:t>
            </a:r>
            <a:endParaRPr lang="fr-BE" sz="3200" dirty="0"/>
          </a:p>
        </p:txBody>
      </p:sp>
    </p:spTree>
    <p:extLst>
      <p:ext uri="{BB962C8B-B14F-4D97-AF65-F5344CB8AC3E}">
        <p14:creationId xmlns:p14="http://schemas.microsoft.com/office/powerpoint/2010/main" val="24594452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>
            <a:extLst>
              <a:ext uri="{FF2B5EF4-FFF2-40B4-BE49-F238E27FC236}">
                <a16:creationId xmlns:a16="http://schemas.microsoft.com/office/drawing/2014/main" id="{90907A6C-8CEA-46EA-866D-CEA63503CDAA}"/>
              </a:ext>
            </a:extLst>
          </p:cNvPr>
          <p:cNvSpPr>
            <a:spLocks noGrp="1"/>
          </p:cNvSpPr>
          <p:nvPr>
            <p:ph idx="1"/>
            <p:custDataLst>
              <p:tags r:id="rId1"/>
            </p:custDataLst>
          </p:nvPr>
        </p:nvSpPr>
        <p:spPr>
          <a:xfrm>
            <a:off x="681037" y="1055158"/>
            <a:ext cx="8543925" cy="2185214"/>
          </a:xfrm>
        </p:spPr>
        <p:txBody>
          <a:bodyPr/>
          <a:lstStyle/>
          <a:p>
            <a:r>
              <a:rPr lang="nl-NL" dirty="0"/>
              <a:t>Artsen worden vaak geconfronteerd met ethische beslissingen in hun contact met patiënten. Deze beslissingen kunnen emotioneel belastend zijn en dus invloed hebben op de arts-patiëntrelatie, maar ook op het welzijn en het oordeelsvermogen van zorgverleners. </a:t>
            </a:r>
            <a:r>
              <a:rPr lang="nl-NL" dirty="0" err="1"/>
              <a:t>MediQuality</a:t>
            </a:r>
            <a:r>
              <a:rPr lang="nl-NL" dirty="0"/>
              <a:t>/</a:t>
            </a:r>
            <a:r>
              <a:rPr lang="nl-NL" dirty="0" err="1"/>
              <a:t>Medscape</a:t>
            </a:r>
            <a:r>
              <a:rPr lang="nl-NL" dirty="0"/>
              <a:t> Benelux ondervroegen 737 zorgprofessionals via een online vragenlijst over deze ethische kwesties en de resultaten werden door </a:t>
            </a:r>
            <a:r>
              <a:rPr lang="nl-NL" dirty="0" err="1"/>
              <a:t>Incidence</a:t>
            </a:r>
            <a:r>
              <a:rPr lang="nl-NL" dirty="0"/>
              <a:t> geanalyseerd.</a:t>
            </a:r>
          </a:p>
          <a:p>
            <a:r>
              <a:rPr lang="nl-NL" dirty="0"/>
              <a:t>Voorafgaand aan deze analyse heeft </a:t>
            </a:r>
            <a:r>
              <a:rPr lang="nl-NL" dirty="0" err="1"/>
              <a:t>Incidence</a:t>
            </a:r>
            <a:r>
              <a:rPr lang="nl-NL" dirty="0"/>
              <a:t> de database opgeschoond en alleen de volledige en geldige enquêtes weerhouden. Als gevolg daarvan zijn we van 964 deelnemers naar </a:t>
            </a:r>
            <a:r>
              <a:rPr lang="nl-NL" b="1" dirty="0"/>
              <a:t>737</a:t>
            </a:r>
            <a:r>
              <a:rPr lang="nl-NL" dirty="0"/>
              <a:t> gegaan. Vervolgens hebben we een weging uitgevoerd op 3 criteria, namelijk het type specialisatie (generalist versus specialist); de leeftijdsgroepen en de taal van de respondent. Deze aanpassing wordt beschreven in de onderstaande tabel</a:t>
            </a:r>
            <a:endParaRPr lang="fr-BE" dirty="0"/>
          </a:p>
        </p:txBody>
      </p:sp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1B5C7482-7FBE-4269-B471-FC4888E1C72D}"/>
              </a:ext>
            </a:extLst>
          </p:cNvPr>
          <p:cNvSpPr>
            <a:spLocks noGrp="1"/>
          </p:cNvSpPr>
          <p:nvPr>
            <p:ph type="sldNum" sz="quarter" idx="4"/>
            <p:custDataLst>
              <p:tags r:id="rId2"/>
            </p:custDataLst>
          </p:nvPr>
        </p:nvSpPr>
        <p:spPr/>
        <p:txBody>
          <a:bodyPr/>
          <a:lstStyle/>
          <a:p>
            <a:pPr algn="r"/>
            <a:fld id="{0CC68960-ECC6-46D1-A1C5-FEF8F386CB3C}" type="slidenum">
              <a:rPr lang="en-GB" smtClean="0"/>
              <a:pPr algn="r"/>
              <a:t>3</a:t>
            </a:fld>
            <a:endParaRPr lang="en-GB" dirty="0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61FBBCEB-0373-47A6-A4F7-30EECDFD5217}"/>
              </a:ext>
            </a:extLst>
          </p:cNvPr>
          <p:cNvSpPr>
            <a:spLocks noGrp="1"/>
          </p:cNvSpPr>
          <p:nvPr>
            <p:ph type="body" sz="quarter" idx="10"/>
            <p:custDataLst>
              <p:tags r:id="rId3"/>
            </p:custDataLst>
          </p:nvPr>
        </p:nvSpPr>
        <p:spPr/>
        <p:txBody>
          <a:bodyPr/>
          <a:lstStyle/>
          <a:p>
            <a:r>
              <a:rPr lang="fr-BE" dirty="0"/>
              <a:t>	1. </a:t>
            </a:r>
            <a:r>
              <a:rPr lang="fr-BE" dirty="0" err="1"/>
              <a:t>Context</a:t>
            </a:r>
            <a:r>
              <a:rPr lang="fr-BE" dirty="0"/>
              <a:t>, </a:t>
            </a:r>
            <a:r>
              <a:rPr lang="fr-BE" dirty="0" err="1"/>
              <a:t>objectieven</a:t>
            </a:r>
            <a:r>
              <a:rPr lang="fr-BE" dirty="0"/>
              <a:t> en </a:t>
            </a:r>
            <a:r>
              <a:rPr lang="fr-BE" dirty="0" err="1"/>
              <a:t>beschrijving</a:t>
            </a:r>
            <a:endParaRPr lang="fr-BE" dirty="0"/>
          </a:p>
        </p:txBody>
      </p:sp>
      <p:graphicFrame>
        <p:nvGraphicFramePr>
          <p:cNvPr id="8" name="Tableau 7">
            <a:extLst>
              <a:ext uri="{FF2B5EF4-FFF2-40B4-BE49-F238E27FC236}">
                <a16:creationId xmlns:a16="http://schemas.microsoft.com/office/drawing/2014/main" id="{79489EBD-6AF9-4E0F-9E39-2864AACAB6D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75133591"/>
              </p:ext>
            </p:extLst>
          </p:nvPr>
        </p:nvGraphicFramePr>
        <p:xfrm>
          <a:off x="2504728" y="3573016"/>
          <a:ext cx="4896544" cy="2491740"/>
        </p:xfrm>
        <a:graphic>
          <a:graphicData uri="http://schemas.openxmlformats.org/drawingml/2006/table">
            <a:tbl>
              <a:tblPr/>
              <a:tblGrid>
                <a:gridCol w="2120830">
                  <a:extLst>
                    <a:ext uri="{9D8B030D-6E8A-4147-A177-3AD203B41FA5}">
                      <a16:colId xmlns:a16="http://schemas.microsoft.com/office/drawing/2014/main" val="3288623986"/>
                    </a:ext>
                  </a:extLst>
                </a:gridCol>
                <a:gridCol w="1387857">
                  <a:extLst>
                    <a:ext uri="{9D8B030D-6E8A-4147-A177-3AD203B41FA5}">
                      <a16:colId xmlns:a16="http://schemas.microsoft.com/office/drawing/2014/main" val="1940321238"/>
                    </a:ext>
                  </a:extLst>
                </a:gridCol>
                <a:gridCol w="1387857">
                  <a:extLst>
                    <a:ext uri="{9D8B030D-6E8A-4147-A177-3AD203B41FA5}">
                      <a16:colId xmlns:a16="http://schemas.microsoft.com/office/drawing/2014/main" val="4109111213"/>
                    </a:ext>
                  </a:extLst>
                </a:gridCol>
              </a:tblGrid>
              <a:tr h="228600">
                <a:tc>
                  <a:txBody>
                    <a:bodyPr/>
                    <a:lstStyle/>
                    <a:p>
                      <a:pPr algn="l" fontAlgn="b"/>
                      <a:endParaRPr lang="fr-B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BE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% </a:t>
                      </a:r>
                      <a:r>
                        <a:rPr lang="fr-BE" sz="1400" b="1" i="0" u="none" strike="noStrike" dirty="0" err="1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bruto</a:t>
                      </a:r>
                      <a:endParaRPr lang="fr-BE" sz="14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BE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% na </a:t>
                      </a:r>
                      <a:r>
                        <a:rPr lang="fr-BE" sz="1400" b="1" i="0" u="none" strike="noStrike" dirty="0" err="1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opschoning</a:t>
                      </a:r>
                      <a:r>
                        <a:rPr lang="fr-BE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fr-BE" sz="1400" b="1" i="0" u="none" strike="noStrike" dirty="0" err="1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database</a:t>
                      </a:r>
                      <a:endParaRPr lang="fr-BE" sz="14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34960129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algn="l" fontAlgn="b"/>
                      <a:r>
                        <a:rPr lang="fr-BE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SP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BE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69%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BE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64%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76458243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algn="l" fontAlgn="b"/>
                      <a:r>
                        <a:rPr lang="fr-BE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GP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BE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31%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BE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38132429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algn="l" fontAlgn="b"/>
                      <a:endParaRPr lang="fr-BE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BE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BE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01239199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algn="l" fontAlgn="b"/>
                      <a:r>
                        <a:rPr lang="fr-BE" sz="14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Jonger</a:t>
                      </a:r>
                      <a:r>
                        <a:rPr lang="fr-BE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dan </a:t>
                      </a:r>
                      <a:r>
                        <a:rPr lang="fr-BE" sz="14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dan</a:t>
                      </a:r>
                      <a:r>
                        <a:rPr lang="fr-BE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55 </a:t>
                      </a:r>
                      <a:r>
                        <a:rPr lang="fr-BE" sz="14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jaar</a:t>
                      </a:r>
                      <a:endParaRPr lang="fr-BE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BE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30%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BE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51%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67662673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algn="l" fontAlgn="b"/>
                      <a:r>
                        <a:rPr lang="fr-BE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55-jarigen en </a:t>
                      </a:r>
                      <a:r>
                        <a:rPr lang="fr-BE" sz="14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ouder</a:t>
                      </a:r>
                      <a:endParaRPr lang="fr-BE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BE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61%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BE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49921949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algn="l" fontAlgn="b"/>
                      <a:r>
                        <a:rPr lang="fr-BE" sz="14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Hebben</a:t>
                      </a:r>
                      <a:r>
                        <a:rPr lang="fr-BE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niet </a:t>
                      </a:r>
                      <a:r>
                        <a:rPr lang="fr-BE" sz="14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geantwoord</a:t>
                      </a:r>
                      <a:endParaRPr lang="fr-BE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BE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9%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BE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19795696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algn="l" fontAlgn="b"/>
                      <a:endParaRPr lang="fr-BE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BE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BE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36021428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algn="l" fontAlgn="b"/>
                      <a:r>
                        <a:rPr lang="fr-BE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NL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BE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55%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BE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08879660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algn="l" fontAlgn="b"/>
                      <a:r>
                        <a:rPr lang="fr-BE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BE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45%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BE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7484794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667549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 7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4434840"/>
            <a:ext cx="9906000" cy="1334463"/>
          </a:xfrm>
          <a:prstGeom prst="rect">
            <a:avLst/>
          </a:prstGeom>
        </p:spPr>
      </p:pic>
      <p:sp>
        <p:nvSpPr>
          <p:cNvPr id="10" name="Rectangle 9"/>
          <p:cNvSpPr/>
          <p:nvPr>
            <p:custDataLst>
              <p:tags r:id="rId2"/>
            </p:custDataLst>
          </p:nvPr>
        </p:nvSpPr>
        <p:spPr>
          <a:xfrm>
            <a:off x="1344168" y="4782312"/>
            <a:ext cx="4425696" cy="85039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12" name="Title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1344168" y="4874407"/>
            <a:ext cx="8284464" cy="588605"/>
          </a:xfrm>
          <a:prstGeom prst="rect">
            <a:avLst/>
          </a:prstGeom>
          <a:ln>
            <a:noFill/>
          </a:ln>
        </p:spPr>
        <p:txBody>
          <a:bodyPr vert="horz" wrap="square" lIns="91440" tIns="72000" rIns="91440" bIns="72000" rtlCol="0" anchor="ctr">
            <a:spAutoFit/>
          </a:bodyPr>
          <a:lstStyle>
            <a:lvl1pPr marL="358775" indent="-358775"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400" b="1" kern="1200" baseline="0">
                <a:solidFill>
                  <a:srgbClr val="44535E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 algn="r"/>
            <a:r>
              <a:rPr lang="fr-BE" sz="3200" dirty="0" err="1"/>
              <a:t>Voornaamste</a:t>
            </a:r>
            <a:r>
              <a:rPr lang="fr-BE" sz="3200" dirty="0"/>
              <a:t> </a:t>
            </a:r>
            <a:r>
              <a:rPr lang="fr-BE" sz="3200" dirty="0" err="1"/>
              <a:t>resultaten</a:t>
            </a:r>
            <a:endParaRPr lang="fr-BE" sz="3200" dirty="0"/>
          </a:p>
        </p:txBody>
      </p:sp>
    </p:spTree>
    <p:extLst>
      <p:ext uri="{BB962C8B-B14F-4D97-AF65-F5344CB8AC3E}">
        <p14:creationId xmlns:p14="http://schemas.microsoft.com/office/powerpoint/2010/main" val="22535206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>
            <a:extLst>
              <a:ext uri="{FF2B5EF4-FFF2-40B4-BE49-F238E27FC236}">
                <a16:creationId xmlns:a16="http://schemas.microsoft.com/office/drawing/2014/main" id="{90907A6C-8CEA-46EA-866D-CEA63503CDAA}"/>
              </a:ext>
            </a:extLst>
          </p:cNvPr>
          <p:cNvSpPr>
            <a:spLocks noGrp="1"/>
          </p:cNvSpPr>
          <p:nvPr>
            <p:ph idx="1"/>
            <p:custDataLst>
              <p:tags r:id="rId1"/>
            </p:custDataLst>
          </p:nvPr>
        </p:nvSpPr>
        <p:spPr>
          <a:xfrm>
            <a:off x="681037" y="1055158"/>
            <a:ext cx="8543925" cy="480131"/>
          </a:xfrm>
        </p:spPr>
        <p:txBody>
          <a:bodyPr/>
          <a:lstStyle/>
          <a:p>
            <a:r>
              <a:rPr lang="fr-BE" dirty="0"/>
              <a:t>Indien u </a:t>
            </a:r>
            <a:r>
              <a:rPr lang="fr-BE" dirty="0" err="1"/>
              <a:t>getuige</a:t>
            </a:r>
            <a:r>
              <a:rPr lang="fr-BE" dirty="0"/>
              <a:t> </a:t>
            </a:r>
            <a:r>
              <a:rPr lang="fr-BE" dirty="0" err="1"/>
              <a:t>was</a:t>
            </a:r>
            <a:r>
              <a:rPr lang="fr-BE" dirty="0"/>
              <a:t> van </a:t>
            </a:r>
            <a:r>
              <a:rPr lang="fr-BE" dirty="0" err="1"/>
              <a:t>pesterijen</a:t>
            </a:r>
            <a:r>
              <a:rPr lang="fr-BE" dirty="0"/>
              <a:t> of </a:t>
            </a:r>
            <a:r>
              <a:rPr lang="fr-BE" dirty="0" err="1"/>
              <a:t>ongewenst</a:t>
            </a:r>
            <a:r>
              <a:rPr lang="fr-BE" dirty="0"/>
              <a:t> </a:t>
            </a:r>
            <a:r>
              <a:rPr lang="fr-BE" dirty="0" err="1"/>
              <a:t>seksueel</a:t>
            </a:r>
            <a:r>
              <a:rPr lang="fr-BE" dirty="0"/>
              <a:t> </a:t>
            </a:r>
            <a:r>
              <a:rPr lang="fr-BE" dirty="0" err="1"/>
              <a:t>gedrag</a:t>
            </a:r>
            <a:r>
              <a:rPr lang="fr-BE" dirty="0"/>
              <a:t> </a:t>
            </a:r>
            <a:r>
              <a:rPr lang="fr-BE" dirty="0" err="1"/>
              <a:t>door</a:t>
            </a:r>
            <a:r>
              <a:rPr lang="fr-BE" dirty="0"/>
              <a:t> </a:t>
            </a:r>
            <a:r>
              <a:rPr lang="fr-BE" dirty="0" err="1"/>
              <a:t>een</a:t>
            </a:r>
            <a:r>
              <a:rPr lang="fr-BE" dirty="0"/>
              <a:t> </a:t>
            </a:r>
            <a:r>
              <a:rPr lang="fr-BE" dirty="0" err="1"/>
              <a:t>collega</a:t>
            </a:r>
            <a:r>
              <a:rPr lang="fr-BE" dirty="0"/>
              <a:t>, zou u dit dan </a:t>
            </a:r>
            <a:r>
              <a:rPr lang="fr-BE" dirty="0" err="1"/>
              <a:t>melden</a:t>
            </a:r>
            <a:r>
              <a:rPr lang="fr-BE" dirty="0"/>
              <a:t>?</a:t>
            </a:r>
          </a:p>
        </p:txBody>
      </p:sp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1B5C7482-7FBE-4269-B471-FC4888E1C72D}"/>
              </a:ext>
            </a:extLst>
          </p:cNvPr>
          <p:cNvSpPr>
            <a:spLocks noGrp="1"/>
          </p:cNvSpPr>
          <p:nvPr>
            <p:ph type="sldNum" sz="quarter" idx="4"/>
            <p:custDataLst>
              <p:tags r:id="rId2"/>
            </p:custDataLst>
          </p:nvPr>
        </p:nvSpPr>
        <p:spPr/>
        <p:txBody>
          <a:bodyPr/>
          <a:lstStyle/>
          <a:p>
            <a:pPr algn="r"/>
            <a:fld id="{0CC68960-ECC6-46D1-A1C5-FEF8F386CB3C}" type="slidenum">
              <a:rPr lang="en-GB" smtClean="0"/>
              <a:pPr algn="r"/>
              <a:t>5</a:t>
            </a:fld>
            <a:endParaRPr lang="en-GB" dirty="0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9B001C57-2B4E-47DF-8D56-50E7516FC226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722229" y="77641"/>
            <a:ext cx="7452507" cy="810204"/>
          </a:xfrm>
          <a:prstGeom prst="rect">
            <a:avLst/>
          </a:prstGeom>
          <a:ln>
            <a:noFill/>
          </a:ln>
        </p:spPr>
        <p:txBody>
          <a:bodyPr vert="horz" wrap="square" lIns="91440" tIns="72000" rIns="91440" bIns="72000" rtlCol="0" anchor="ctr">
            <a:spAutoFit/>
          </a:bodyPr>
          <a:lstStyle>
            <a:lvl1pPr marL="358775" indent="-358775"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400" b="1" kern="1200" baseline="0">
                <a:solidFill>
                  <a:srgbClr val="44535E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 marL="457200" indent="-457200">
              <a:buFont typeface="+mj-lt"/>
              <a:buAutoNum type="arabicPeriod" startAt="2"/>
            </a:pPr>
            <a:r>
              <a:rPr lang="fr-BE" dirty="0" err="1"/>
              <a:t>Melding</a:t>
            </a:r>
            <a:r>
              <a:rPr lang="fr-BE" dirty="0"/>
              <a:t> van </a:t>
            </a:r>
            <a:r>
              <a:rPr lang="fr-BE" dirty="0" err="1"/>
              <a:t>pesterijen</a:t>
            </a:r>
            <a:r>
              <a:rPr lang="fr-BE" dirty="0"/>
              <a:t> of </a:t>
            </a:r>
            <a:r>
              <a:rPr lang="fr-BE" dirty="0" err="1"/>
              <a:t>ongewenst</a:t>
            </a:r>
            <a:r>
              <a:rPr lang="fr-BE" dirty="0"/>
              <a:t> </a:t>
            </a:r>
            <a:r>
              <a:rPr lang="fr-BE" dirty="0" err="1"/>
              <a:t>seksueel</a:t>
            </a:r>
            <a:r>
              <a:rPr lang="fr-BE" dirty="0"/>
              <a:t> </a:t>
            </a:r>
            <a:r>
              <a:rPr lang="fr-BE" dirty="0" err="1"/>
              <a:t>gedrag</a:t>
            </a:r>
            <a:endParaRPr lang="fr-BE" dirty="0"/>
          </a:p>
        </p:txBody>
      </p:sp>
      <p:pic>
        <p:nvPicPr>
          <p:cNvPr id="22530" name="Picture 2">
            <a:extLst>
              <a:ext uri="{FF2B5EF4-FFF2-40B4-BE49-F238E27FC236}">
                <a16:creationId xmlns:a16="http://schemas.microsoft.com/office/drawing/2014/main" id="{9FA6A5F8-4F89-41F6-9E61-2D0D5F9B918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00186" y="1878100"/>
            <a:ext cx="6905625" cy="42719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2">
            <a:extLst>
              <a:ext uri="{FF2B5EF4-FFF2-40B4-BE49-F238E27FC236}">
                <a16:creationId xmlns:a16="http://schemas.microsoft.com/office/drawing/2014/main" id="{D8D83358-7822-4840-8491-CB00C0EACBAD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1278" t="2622" r="30373" b="90731"/>
          <a:stretch/>
        </p:blipFill>
        <p:spPr bwMode="auto">
          <a:xfrm>
            <a:off x="3440832" y="1941349"/>
            <a:ext cx="3007084" cy="3355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950676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>
            <a:extLst>
              <a:ext uri="{FF2B5EF4-FFF2-40B4-BE49-F238E27FC236}">
                <a16:creationId xmlns:a16="http://schemas.microsoft.com/office/drawing/2014/main" id="{90907A6C-8CEA-46EA-866D-CEA63503CDAA}"/>
              </a:ext>
            </a:extLst>
          </p:cNvPr>
          <p:cNvSpPr>
            <a:spLocks noGrp="1"/>
          </p:cNvSpPr>
          <p:nvPr>
            <p:ph idx="1"/>
            <p:custDataLst>
              <p:tags r:id="rId1"/>
            </p:custDataLst>
          </p:nvPr>
        </p:nvSpPr>
        <p:spPr>
          <a:xfrm>
            <a:off x="681037" y="1055158"/>
            <a:ext cx="8543925" cy="480131"/>
          </a:xfrm>
        </p:spPr>
        <p:txBody>
          <a:bodyPr/>
          <a:lstStyle/>
          <a:p>
            <a:r>
              <a:rPr lang="fr-BE" dirty="0"/>
              <a:t>Indien u </a:t>
            </a:r>
            <a:r>
              <a:rPr lang="fr-BE" dirty="0" err="1"/>
              <a:t>getuige</a:t>
            </a:r>
            <a:r>
              <a:rPr lang="fr-BE" dirty="0"/>
              <a:t> </a:t>
            </a:r>
            <a:r>
              <a:rPr lang="fr-BE" dirty="0" err="1"/>
              <a:t>was</a:t>
            </a:r>
            <a:r>
              <a:rPr lang="fr-BE" dirty="0"/>
              <a:t> van </a:t>
            </a:r>
            <a:r>
              <a:rPr lang="fr-BE" dirty="0" err="1"/>
              <a:t>pesterijen</a:t>
            </a:r>
            <a:r>
              <a:rPr lang="fr-BE" dirty="0"/>
              <a:t> of </a:t>
            </a:r>
            <a:r>
              <a:rPr lang="fr-BE" dirty="0" err="1"/>
              <a:t>ongewenst</a:t>
            </a:r>
            <a:r>
              <a:rPr lang="fr-BE" dirty="0"/>
              <a:t> </a:t>
            </a:r>
            <a:r>
              <a:rPr lang="fr-BE" dirty="0" err="1"/>
              <a:t>seksueel</a:t>
            </a:r>
            <a:r>
              <a:rPr lang="fr-BE" dirty="0"/>
              <a:t> </a:t>
            </a:r>
            <a:r>
              <a:rPr lang="fr-BE" dirty="0" err="1"/>
              <a:t>gedrag</a:t>
            </a:r>
            <a:r>
              <a:rPr lang="fr-BE" dirty="0"/>
              <a:t> </a:t>
            </a:r>
            <a:r>
              <a:rPr lang="fr-BE" dirty="0" err="1"/>
              <a:t>door</a:t>
            </a:r>
            <a:r>
              <a:rPr lang="fr-BE" dirty="0"/>
              <a:t> </a:t>
            </a:r>
            <a:r>
              <a:rPr lang="fr-BE" dirty="0" err="1"/>
              <a:t>een</a:t>
            </a:r>
            <a:r>
              <a:rPr lang="fr-BE" dirty="0"/>
              <a:t> </a:t>
            </a:r>
            <a:r>
              <a:rPr lang="fr-BE" dirty="0" err="1"/>
              <a:t>collega</a:t>
            </a:r>
            <a:r>
              <a:rPr lang="fr-BE" dirty="0"/>
              <a:t>, zou u dit dan </a:t>
            </a:r>
            <a:r>
              <a:rPr lang="fr-BE" dirty="0" err="1"/>
              <a:t>melden</a:t>
            </a:r>
            <a:r>
              <a:rPr lang="fr-BE" dirty="0"/>
              <a:t>?</a:t>
            </a:r>
          </a:p>
        </p:txBody>
      </p:sp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1B5C7482-7FBE-4269-B471-FC4888E1C72D}"/>
              </a:ext>
            </a:extLst>
          </p:cNvPr>
          <p:cNvSpPr>
            <a:spLocks noGrp="1"/>
          </p:cNvSpPr>
          <p:nvPr>
            <p:ph type="sldNum" sz="quarter" idx="4"/>
            <p:custDataLst>
              <p:tags r:id="rId2"/>
            </p:custDataLst>
          </p:nvPr>
        </p:nvSpPr>
        <p:spPr>
          <a:xfrm>
            <a:off x="7920508" y="6492875"/>
            <a:ext cx="2001044" cy="365125"/>
          </a:xfrm>
        </p:spPr>
        <p:txBody>
          <a:bodyPr/>
          <a:lstStyle/>
          <a:p>
            <a:pPr algn="r"/>
            <a:fld id="{0CC68960-ECC6-46D1-A1C5-FEF8F386CB3C}" type="slidenum">
              <a:rPr lang="en-GB" smtClean="0"/>
              <a:pPr algn="r"/>
              <a:t>6</a:t>
            </a:fld>
            <a:endParaRPr lang="en-GB" dirty="0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9B001C57-2B4E-47DF-8D56-50E7516FC226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722229" y="77641"/>
            <a:ext cx="7452507" cy="810204"/>
          </a:xfrm>
          <a:prstGeom prst="rect">
            <a:avLst/>
          </a:prstGeom>
          <a:ln>
            <a:noFill/>
          </a:ln>
        </p:spPr>
        <p:txBody>
          <a:bodyPr vert="horz" wrap="square" lIns="91440" tIns="72000" rIns="91440" bIns="72000" rtlCol="0" anchor="ctr">
            <a:spAutoFit/>
          </a:bodyPr>
          <a:lstStyle>
            <a:lvl1pPr marL="358775" indent="-358775"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400" b="1" kern="1200" baseline="0">
                <a:solidFill>
                  <a:srgbClr val="44535E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 marL="457200" indent="-457200">
              <a:buFont typeface="+mj-lt"/>
              <a:buAutoNum type="arabicPeriod" startAt="2"/>
            </a:pPr>
            <a:r>
              <a:rPr lang="fr-BE" dirty="0" err="1"/>
              <a:t>Melding</a:t>
            </a:r>
            <a:r>
              <a:rPr lang="fr-BE" dirty="0"/>
              <a:t> van </a:t>
            </a:r>
            <a:r>
              <a:rPr lang="fr-BE" dirty="0" err="1"/>
              <a:t>pesterijen</a:t>
            </a:r>
            <a:r>
              <a:rPr lang="fr-BE" dirty="0"/>
              <a:t> of </a:t>
            </a:r>
            <a:r>
              <a:rPr lang="fr-BE" dirty="0" err="1"/>
              <a:t>ongewenst</a:t>
            </a:r>
            <a:r>
              <a:rPr lang="fr-BE" dirty="0"/>
              <a:t> </a:t>
            </a:r>
            <a:r>
              <a:rPr lang="fr-BE" dirty="0" err="1"/>
              <a:t>seksueel</a:t>
            </a:r>
            <a:r>
              <a:rPr lang="fr-BE" dirty="0"/>
              <a:t> </a:t>
            </a:r>
            <a:r>
              <a:rPr lang="fr-BE" dirty="0" err="1"/>
              <a:t>gedrag</a:t>
            </a:r>
            <a:endParaRPr lang="fr-BE" dirty="0"/>
          </a:p>
        </p:txBody>
      </p:sp>
      <p:sp>
        <p:nvSpPr>
          <p:cNvPr id="6" name="Rectangle : coins arrondis 5">
            <a:extLst>
              <a:ext uri="{FF2B5EF4-FFF2-40B4-BE49-F238E27FC236}">
                <a16:creationId xmlns:a16="http://schemas.microsoft.com/office/drawing/2014/main" id="{0CCB31F9-2FB4-49C9-9F35-C4BE59CEB0C5}"/>
              </a:ext>
            </a:extLst>
          </p:cNvPr>
          <p:cNvSpPr/>
          <p:nvPr/>
        </p:nvSpPr>
        <p:spPr>
          <a:xfrm>
            <a:off x="6609184" y="1707178"/>
            <a:ext cx="3168352" cy="4609107"/>
          </a:xfrm>
          <a:prstGeom prst="round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7" name="Rectangle : coins arrondis 6">
            <a:extLst>
              <a:ext uri="{FF2B5EF4-FFF2-40B4-BE49-F238E27FC236}">
                <a16:creationId xmlns:a16="http://schemas.microsoft.com/office/drawing/2014/main" id="{8C879D8E-06BD-4079-94CD-091ED08D97F0}"/>
              </a:ext>
            </a:extLst>
          </p:cNvPr>
          <p:cNvSpPr/>
          <p:nvPr/>
        </p:nvSpPr>
        <p:spPr>
          <a:xfrm>
            <a:off x="128464" y="1707178"/>
            <a:ext cx="3168352" cy="4609107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B6BBD3D7-04C6-4DCD-9F56-C049C7DF98E9}"/>
              </a:ext>
            </a:extLst>
          </p:cNvPr>
          <p:cNvSpPr txBox="1"/>
          <p:nvPr/>
        </p:nvSpPr>
        <p:spPr>
          <a:xfrm>
            <a:off x="7591468" y="1556792"/>
            <a:ext cx="1216539" cy="307777"/>
          </a:xfrm>
          <a:prstGeom prst="rect">
            <a:avLst/>
          </a:prstGeom>
          <a:solidFill>
            <a:schemeClr val="bg1"/>
          </a:solidFill>
          <a:ln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BE" sz="1400" dirty="0" err="1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</a:t>
            </a:r>
            <a:r>
              <a:rPr lang="fr-BE" sz="1400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(58%)</a:t>
            </a: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3B138C7F-48AC-4BFF-8F9D-3CE1176BCA15}"/>
              </a:ext>
            </a:extLst>
          </p:cNvPr>
          <p:cNvSpPr txBox="1"/>
          <p:nvPr/>
        </p:nvSpPr>
        <p:spPr>
          <a:xfrm>
            <a:off x="6713194" y="1988840"/>
            <a:ext cx="3064342" cy="30931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Clr>
                <a:schemeClr val="bg1">
                  <a:lumMod val="50000"/>
                </a:schemeClr>
              </a:buClr>
              <a:buFont typeface="Wingdings" panose="05000000000000000000" pitchFamily="2" charset="2"/>
              <a:buChar char="ü"/>
            </a:pPr>
            <a:r>
              <a:rPr lang="nl-NL" sz="1500" dirty="0">
                <a:latin typeface="Arial" panose="020B0604020202020204" pitchFamily="34" charset="0"/>
                <a:cs typeface="Arial" panose="020B0604020202020204" pitchFamily="34" charset="0"/>
              </a:rPr>
              <a:t>Zonder enige aarzeling, uit principe! (≈55%)</a:t>
            </a:r>
          </a:p>
          <a:p>
            <a:pPr marL="285750" indent="-285750">
              <a:buClr>
                <a:schemeClr val="bg1">
                  <a:lumMod val="50000"/>
                </a:schemeClr>
              </a:buClr>
              <a:buFont typeface="Wingdings" panose="05000000000000000000" pitchFamily="2" charset="2"/>
              <a:buChar char="ü"/>
            </a:pPr>
            <a:r>
              <a:rPr lang="nl-NL" sz="1500" dirty="0">
                <a:latin typeface="Arial" panose="020B0604020202020204" pitchFamily="34" charset="0"/>
                <a:cs typeface="Arial" panose="020B0604020202020204" pitchFamily="34" charset="0"/>
              </a:rPr>
              <a:t>Ik zou de stalker een waarschuwing geven (≈15%)</a:t>
            </a:r>
          </a:p>
          <a:p>
            <a:pPr marL="285750" indent="-285750">
              <a:buClr>
                <a:schemeClr val="bg1">
                  <a:lumMod val="50000"/>
                </a:schemeClr>
              </a:buClr>
              <a:buFont typeface="Wingdings" panose="05000000000000000000" pitchFamily="2" charset="2"/>
              <a:buChar char="ü"/>
            </a:pPr>
            <a:r>
              <a:rPr lang="nl-NL" sz="1500" dirty="0">
                <a:latin typeface="Arial" panose="020B0604020202020204" pitchFamily="34" charset="0"/>
                <a:cs typeface="Arial" panose="020B0604020202020204" pitchFamily="34" charset="0"/>
              </a:rPr>
              <a:t>Zou niet weten aan wie dit te melden (≈ 5%)</a:t>
            </a:r>
          </a:p>
          <a:p>
            <a:pPr marL="285750" indent="-285750">
              <a:buClr>
                <a:schemeClr val="bg1">
                  <a:lumMod val="50000"/>
                </a:schemeClr>
              </a:buClr>
              <a:buFont typeface="Wingdings" panose="05000000000000000000" pitchFamily="2" charset="2"/>
              <a:buChar char="ü"/>
            </a:pPr>
            <a:r>
              <a:rPr lang="nl-NL" sz="1500" dirty="0">
                <a:latin typeface="Arial" panose="020B0604020202020204" pitchFamily="34" charset="0"/>
                <a:cs typeface="Arial" panose="020B0604020202020204" pitchFamily="34" charset="0"/>
              </a:rPr>
              <a:t>Ja, omwille van de voorbeeldfunctie in  de samenleving (≈5%)</a:t>
            </a:r>
          </a:p>
          <a:p>
            <a:pPr marL="285750" indent="-285750">
              <a:buClr>
                <a:schemeClr val="bg1">
                  <a:lumMod val="50000"/>
                </a:schemeClr>
              </a:buClr>
              <a:buFont typeface="Wingdings" panose="05000000000000000000" pitchFamily="2" charset="2"/>
              <a:buChar char="ü"/>
            </a:pPr>
            <a:r>
              <a:rPr lang="nl-NL" sz="1500" dirty="0">
                <a:latin typeface="Arial" panose="020B0604020202020204" pitchFamily="34" charset="0"/>
                <a:cs typeface="Arial" panose="020B0604020202020204" pitchFamily="34" charset="0"/>
              </a:rPr>
              <a:t>(worden a priori in hun praktijk niet met dit soort situaties geconfronteerd: ≈15%)</a:t>
            </a:r>
          </a:p>
          <a:p>
            <a:pPr marL="285750" indent="-285750">
              <a:buClr>
                <a:schemeClr val="bg1">
                  <a:lumMod val="50000"/>
                </a:schemeClr>
              </a:buClr>
              <a:buFont typeface="Wingdings" panose="05000000000000000000" pitchFamily="2" charset="2"/>
              <a:buChar char="ü"/>
            </a:pPr>
            <a:r>
              <a:rPr lang="nl-NL" sz="1500" dirty="0">
                <a:latin typeface="Arial" panose="020B0604020202020204" pitchFamily="34" charset="0"/>
                <a:cs typeface="Arial" panose="020B0604020202020204" pitchFamily="34" charset="0"/>
              </a:rPr>
              <a:t>…</a:t>
            </a:r>
            <a:endParaRPr lang="fr-BE" sz="15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76FF9EBC-135A-4FFA-A601-C11D8DE5C6B8}"/>
              </a:ext>
            </a:extLst>
          </p:cNvPr>
          <p:cNvSpPr txBox="1"/>
          <p:nvPr/>
        </p:nvSpPr>
        <p:spPr>
          <a:xfrm>
            <a:off x="232473" y="1988840"/>
            <a:ext cx="2992333" cy="1708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Clr>
                <a:schemeClr val="bg1">
                  <a:lumMod val="50000"/>
                </a:schemeClr>
              </a:buClr>
              <a:buFont typeface="Wingdings" panose="05000000000000000000" pitchFamily="2" charset="2"/>
              <a:buChar char="ü"/>
            </a:pPr>
            <a:r>
              <a:rPr lang="nl-NL" sz="1500" dirty="0">
                <a:latin typeface="Arial" panose="020B0604020202020204" pitchFamily="34" charset="0"/>
                <a:cs typeface="Arial" panose="020B0604020202020204" pitchFamily="34" charset="0"/>
              </a:rPr>
              <a:t>Ik zou eerst met de stalker praten (≈50%)</a:t>
            </a:r>
          </a:p>
          <a:p>
            <a:pPr marL="285750" indent="-285750">
              <a:buClr>
                <a:schemeClr val="bg1">
                  <a:lumMod val="50000"/>
                </a:schemeClr>
              </a:buClr>
              <a:buFont typeface="Wingdings" panose="05000000000000000000" pitchFamily="2" charset="2"/>
              <a:buChar char="ü"/>
            </a:pPr>
            <a:r>
              <a:rPr lang="nl-NL" sz="1500" dirty="0">
                <a:latin typeface="Arial" panose="020B0604020202020204" pitchFamily="34" charset="0"/>
                <a:cs typeface="Arial" panose="020B0604020202020204" pitchFamily="34" charset="0"/>
              </a:rPr>
              <a:t>Pesten komt veel voor in ziekenhuizen (≈15%)</a:t>
            </a:r>
          </a:p>
          <a:p>
            <a:pPr marL="285750" indent="-285750">
              <a:buClr>
                <a:schemeClr val="bg1">
                  <a:lumMod val="50000"/>
                </a:schemeClr>
              </a:buClr>
              <a:buFont typeface="Wingdings" panose="05000000000000000000" pitchFamily="2" charset="2"/>
              <a:buChar char="ü"/>
            </a:pPr>
            <a:r>
              <a:rPr lang="nl-NL" sz="1500" dirty="0">
                <a:latin typeface="Arial" panose="020B0604020202020204" pitchFamily="34" charset="0"/>
                <a:cs typeface="Arial" panose="020B0604020202020204" pitchFamily="34" charset="0"/>
              </a:rPr>
              <a:t>Sommige mensen zijn beschermd (≈15%)</a:t>
            </a:r>
          </a:p>
          <a:p>
            <a:pPr marL="285750" indent="-285750">
              <a:buClr>
                <a:schemeClr val="bg1">
                  <a:lumMod val="50000"/>
                </a:schemeClr>
              </a:buClr>
              <a:buFont typeface="Wingdings" panose="05000000000000000000" pitchFamily="2" charset="2"/>
              <a:buChar char="ü"/>
            </a:pPr>
            <a:r>
              <a:rPr lang="nl-NL" sz="1500" dirty="0">
                <a:latin typeface="Arial" panose="020B0604020202020204" pitchFamily="34" charset="0"/>
                <a:cs typeface="Arial" panose="020B0604020202020204" pitchFamily="34" charset="0"/>
              </a:rPr>
              <a:t>…</a:t>
            </a:r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4C6A442B-4387-413F-B9CF-BAE0C5EE6C1E}"/>
              </a:ext>
            </a:extLst>
          </p:cNvPr>
          <p:cNvSpPr txBox="1"/>
          <p:nvPr/>
        </p:nvSpPr>
        <p:spPr>
          <a:xfrm>
            <a:off x="1072165" y="1559250"/>
            <a:ext cx="1216539" cy="307777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BE" sz="14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Neen</a:t>
            </a:r>
            <a:r>
              <a:rPr lang="fr-BE" sz="1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(5%)</a:t>
            </a:r>
          </a:p>
        </p:txBody>
      </p:sp>
      <p:sp>
        <p:nvSpPr>
          <p:cNvPr id="19" name="Rectangle : coins arrondis 18">
            <a:extLst>
              <a:ext uri="{FF2B5EF4-FFF2-40B4-BE49-F238E27FC236}">
                <a16:creationId xmlns:a16="http://schemas.microsoft.com/office/drawing/2014/main" id="{8A3626C1-D9B1-4C08-BA82-3A0A1F810B6E}"/>
              </a:ext>
            </a:extLst>
          </p:cNvPr>
          <p:cNvSpPr/>
          <p:nvPr/>
        </p:nvSpPr>
        <p:spPr>
          <a:xfrm>
            <a:off x="3368824" y="1707178"/>
            <a:ext cx="3168352" cy="4609107"/>
          </a:xfrm>
          <a:prstGeom prst="roundRect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20" name="ZoneTexte 19">
            <a:extLst>
              <a:ext uri="{FF2B5EF4-FFF2-40B4-BE49-F238E27FC236}">
                <a16:creationId xmlns:a16="http://schemas.microsoft.com/office/drawing/2014/main" id="{D24039FE-4699-47BD-AAC6-B7B14036AC8E}"/>
              </a:ext>
            </a:extLst>
          </p:cNvPr>
          <p:cNvSpPr txBox="1"/>
          <p:nvPr/>
        </p:nvSpPr>
        <p:spPr>
          <a:xfrm>
            <a:off x="4207091" y="1570722"/>
            <a:ext cx="1497536" cy="523220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BE" sz="1400" dirty="0" err="1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Hangt</a:t>
            </a:r>
            <a:r>
              <a:rPr lang="fr-BE" sz="14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BE" sz="1400" dirty="0" err="1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ervan</a:t>
            </a:r>
            <a:r>
              <a:rPr lang="fr-BE" sz="14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BE" sz="1400" dirty="0" err="1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af</a:t>
            </a:r>
            <a:r>
              <a:rPr lang="fr-BE" sz="14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(37%)</a:t>
            </a:r>
          </a:p>
        </p:txBody>
      </p:sp>
      <p:sp>
        <p:nvSpPr>
          <p:cNvPr id="21" name="ZoneTexte 20">
            <a:extLst>
              <a:ext uri="{FF2B5EF4-FFF2-40B4-BE49-F238E27FC236}">
                <a16:creationId xmlns:a16="http://schemas.microsoft.com/office/drawing/2014/main" id="{12725C8C-C711-438E-805C-AF82C71CA41A}"/>
              </a:ext>
            </a:extLst>
          </p:cNvPr>
          <p:cNvSpPr txBox="1"/>
          <p:nvPr/>
        </p:nvSpPr>
        <p:spPr>
          <a:xfrm>
            <a:off x="3472834" y="2002770"/>
            <a:ext cx="2992333" cy="35548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Clr>
                <a:schemeClr val="bg1">
                  <a:lumMod val="50000"/>
                </a:schemeClr>
              </a:buClr>
              <a:buFont typeface="Wingdings" panose="05000000000000000000" pitchFamily="2" charset="2"/>
              <a:buChar char="ü"/>
            </a:pPr>
            <a:r>
              <a:rPr lang="nl-NL" sz="1500" dirty="0">
                <a:latin typeface="Arial" panose="020B0604020202020204" pitchFamily="34" charset="0"/>
                <a:cs typeface="Arial" panose="020B0604020202020204" pitchFamily="34" charset="0"/>
              </a:rPr>
              <a:t>Bespreekt het liefst vooraf met de stalker (≈30%)</a:t>
            </a:r>
          </a:p>
          <a:p>
            <a:pPr marL="285750" indent="-285750">
              <a:buClr>
                <a:schemeClr val="bg1">
                  <a:lumMod val="50000"/>
                </a:schemeClr>
              </a:buClr>
              <a:buFont typeface="Wingdings" panose="05000000000000000000" pitchFamily="2" charset="2"/>
              <a:buChar char="ü"/>
            </a:pPr>
            <a:r>
              <a:rPr lang="nl-NL" sz="1500" dirty="0">
                <a:latin typeface="Arial" panose="020B0604020202020204" pitchFamily="34" charset="0"/>
                <a:cs typeface="Arial" panose="020B0604020202020204" pitchFamily="34" charset="0"/>
              </a:rPr>
              <a:t>Het hangt af van de ernst van de pesterijen (≈15%)</a:t>
            </a:r>
          </a:p>
          <a:p>
            <a:pPr marL="285750" indent="-285750">
              <a:buClr>
                <a:schemeClr val="bg1">
                  <a:lumMod val="50000"/>
                </a:schemeClr>
              </a:buClr>
              <a:buFont typeface="Wingdings" panose="05000000000000000000" pitchFamily="2" charset="2"/>
              <a:buChar char="ü"/>
            </a:pPr>
            <a:r>
              <a:rPr lang="nl-NL" sz="1500" dirty="0">
                <a:latin typeface="Arial" panose="020B0604020202020204" pitchFamily="34" charset="0"/>
                <a:cs typeface="Arial" panose="020B0604020202020204" pitchFamily="34" charset="0"/>
              </a:rPr>
              <a:t>Alleen als de persoon die wordt lastiggevallen daarom vraagt (≈15%)</a:t>
            </a:r>
          </a:p>
          <a:p>
            <a:pPr marL="285750" indent="-285750">
              <a:buClr>
                <a:schemeClr val="bg1">
                  <a:lumMod val="50000"/>
                </a:schemeClr>
              </a:buClr>
              <a:buFont typeface="Wingdings" panose="05000000000000000000" pitchFamily="2" charset="2"/>
              <a:buChar char="ü"/>
            </a:pPr>
            <a:r>
              <a:rPr lang="nl-NL" sz="1500" dirty="0">
                <a:latin typeface="Arial" panose="020B0604020202020204" pitchFamily="34" charset="0"/>
                <a:cs typeface="Arial" panose="020B0604020202020204" pitchFamily="34" charset="0"/>
              </a:rPr>
              <a:t>Wil er liever met belanghebbenden over praten (≈10%)</a:t>
            </a:r>
          </a:p>
          <a:p>
            <a:pPr marL="285750" indent="-285750">
              <a:buClr>
                <a:schemeClr val="bg1">
                  <a:lumMod val="50000"/>
                </a:schemeClr>
              </a:buClr>
              <a:buFont typeface="Wingdings" panose="05000000000000000000" pitchFamily="2" charset="2"/>
              <a:buChar char="ü"/>
            </a:pPr>
            <a:r>
              <a:rPr lang="nl-NL" sz="1500" dirty="0">
                <a:latin typeface="Arial" panose="020B0604020202020204" pitchFamily="34" charset="0"/>
                <a:cs typeface="Arial" panose="020B0604020202020204" pitchFamily="34" charset="0"/>
              </a:rPr>
              <a:t>Alleen als de feiten bewezen zijn (≈5%)</a:t>
            </a:r>
          </a:p>
          <a:p>
            <a:pPr marL="285750" indent="-285750">
              <a:buClr>
                <a:schemeClr val="bg1">
                  <a:lumMod val="50000"/>
                </a:schemeClr>
              </a:buClr>
              <a:buFont typeface="Wingdings" panose="05000000000000000000" pitchFamily="2" charset="2"/>
              <a:buChar char="ü"/>
            </a:pPr>
            <a:r>
              <a:rPr lang="nl-NL" sz="1500" dirty="0">
                <a:latin typeface="Arial" panose="020B0604020202020204" pitchFamily="34" charset="0"/>
                <a:cs typeface="Arial" panose="020B0604020202020204" pitchFamily="34" charset="0"/>
              </a:rPr>
              <a:t>Alleen als de feiten worden herhaald (≈5%)</a:t>
            </a:r>
          </a:p>
          <a:p>
            <a:pPr marL="285750" indent="-285750">
              <a:buClr>
                <a:schemeClr val="bg1">
                  <a:lumMod val="50000"/>
                </a:schemeClr>
              </a:buClr>
              <a:buFont typeface="Wingdings" panose="05000000000000000000" pitchFamily="2" charset="2"/>
              <a:buChar char="ü"/>
            </a:pPr>
            <a:r>
              <a:rPr lang="nl-NL" sz="1500" dirty="0">
                <a:latin typeface="Arial" panose="020B0604020202020204" pitchFamily="34" charset="0"/>
                <a:cs typeface="Arial" panose="020B0604020202020204" pitchFamily="34" charset="0"/>
              </a:rPr>
              <a:t>…</a:t>
            </a:r>
            <a:endParaRPr lang="fr-BE" sz="15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333156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>
            <a:extLst>
              <a:ext uri="{FF2B5EF4-FFF2-40B4-BE49-F238E27FC236}">
                <a16:creationId xmlns:a16="http://schemas.microsoft.com/office/drawing/2014/main" id="{90907A6C-8CEA-46EA-866D-CEA63503CDAA}"/>
              </a:ext>
            </a:extLst>
          </p:cNvPr>
          <p:cNvSpPr>
            <a:spLocks noGrp="1"/>
          </p:cNvSpPr>
          <p:nvPr>
            <p:ph idx="1"/>
            <p:custDataLst>
              <p:tags r:id="rId1"/>
            </p:custDataLst>
          </p:nvPr>
        </p:nvSpPr>
        <p:spPr>
          <a:xfrm>
            <a:off x="681037" y="1055158"/>
            <a:ext cx="8543925" cy="480131"/>
          </a:xfrm>
        </p:spPr>
        <p:txBody>
          <a:bodyPr/>
          <a:lstStyle/>
          <a:p>
            <a:r>
              <a:rPr lang="fr-BE" dirty="0" err="1"/>
              <a:t>Heeft</a:t>
            </a:r>
            <a:r>
              <a:rPr lang="fr-BE" dirty="0"/>
              <a:t> de « Me </a:t>
            </a:r>
            <a:r>
              <a:rPr lang="fr-BE" dirty="0" err="1"/>
              <a:t>Too-beweging</a:t>
            </a:r>
            <a:r>
              <a:rPr lang="fr-BE" dirty="0"/>
              <a:t> » </a:t>
            </a:r>
            <a:r>
              <a:rPr lang="fr-BE" dirty="0" err="1"/>
              <a:t>volgens</a:t>
            </a:r>
            <a:r>
              <a:rPr lang="fr-BE" dirty="0"/>
              <a:t> u de </a:t>
            </a:r>
            <a:r>
              <a:rPr lang="fr-BE" dirty="0" err="1"/>
              <a:t>houding</a:t>
            </a:r>
            <a:r>
              <a:rPr lang="fr-BE" dirty="0"/>
              <a:t> </a:t>
            </a:r>
            <a:r>
              <a:rPr lang="fr-BE" dirty="0" err="1"/>
              <a:t>ten</a:t>
            </a:r>
            <a:r>
              <a:rPr lang="fr-BE" dirty="0"/>
              <a:t> </a:t>
            </a:r>
            <a:r>
              <a:rPr lang="fr-BE" dirty="0" err="1"/>
              <a:t>opzichte</a:t>
            </a:r>
            <a:r>
              <a:rPr lang="fr-BE" dirty="0"/>
              <a:t> van </a:t>
            </a:r>
            <a:r>
              <a:rPr lang="fr-BE" dirty="0" err="1"/>
              <a:t>seksueel</a:t>
            </a:r>
            <a:r>
              <a:rPr lang="fr-BE" dirty="0"/>
              <a:t> </a:t>
            </a:r>
            <a:r>
              <a:rPr lang="fr-BE" dirty="0" err="1"/>
              <a:t>ongepast</a:t>
            </a:r>
            <a:r>
              <a:rPr lang="fr-BE" dirty="0"/>
              <a:t> </a:t>
            </a:r>
            <a:r>
              <a:rPr lang="fr-BE" dirty="0" err="1"/>
              <a:t>gedrag</a:t>
            </a:r>
            <a:r>
              <a:rPr lang="fr-BE" dirty="0"/>
              <a:t> op het </a:t>
            </a:r>
            <a:r>
              <a:rPr lang="fr-BE" dirty="0" err="1"/>
              <a:t>werk</a:t>
            </a:r>
            <a:r>
              <a:rPr lang="fr-BE" dirty="0"/>
              <a:t> </a:t>
            </a:r>
            <a:r>
              <a:rPr lang="fr-BE" dirty="0" err="1"/>
              <a:t>veranderd</a:t>
            </a:r>
            <a:r>
              <a:rPr lang="fr-BE" dirty="0"/>
              <a:t>?</a:t>
            </a:r>
          </a:p>
        </p:txBody>
      </p:sp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1B5C7482-7FBE-4269-B471-FC4888E1C72D}"/>
              </a:ext>
            </a:extLst>
          </p:cNvPr>
          <p:cNvSpPr>
            <a:spLocks noGrp="1"/>
          </p:cNvSpPr>
          <p:nvPr>
            <p:ph type="sldNum" sz="quarter" idx="4"/>
            <p:custDataLst>
              <p:tags r:id="rId2"/>
            </p:custDataLst>
          </p:nvPr>
        </p:nvSpPr>
        <p:spPr/>
        <p:txBody>
          <a:bodyPr/>
          <a:lstStyle/>
          <a:p>
            <a:pPr algn="r"/>
            <a:fld id="{0CC68960-ECC6-46D1-A1C5-FEF8F386CB3C}" type="slidenum">
              <a:rPr lang="en-GB" smtClean="0"/>
              <a:pPr algn="r"/>
              <a:t>7</a:t>
            </a:fld>
            <a:endParaRPr lang="en-GB" dirty="0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9B001C57-2B4E-47DF-8D56-50E7516FC226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722229" y="77641"/>
            <a:ext cx="7452507" cy="810204"/>
          </a:xfrm>
          <a:prstGeom prst="rect">
            <a:avLst/>
          </a:prstGeom>
          <a:ln>
            <a:noFill/>
          </a:ln>
        </p:spPr>
        <p:txBody>
          <a:bodyPr vert="horz" wrap="square" lIns="91440" tIns="72000" rIns="91440" bIns="72000" rtlCol="0" anchor="ctr">
            <a:spAutoFit/>
          </a:bodyPr>
          <a:lstStyle>
            <a:lvl1pPr marL="358775" indent="-358775"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400" b="1" kern="1200" baseline="0">
                <a:solidFill>
                  <a:srgbClr val="44535E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 marL="457200" indent="-457200">
              <a:buFont typeface="+mj-lt"/>
              <a:buAutoNum type="arabicPeriod" startAt="2"/>
            </a:pPr>
            <a:r>
              <a:rPr lang="fr-BE" dirty="0" err="1"/>
              <a:t>Melding</a:t>
            </a:r>
            <a:r>
              <a:rPr lang="fr-BE" dirty="0"/>
              <a:t> van </a:t>
            </a:r>
            <a:r>
              <a:rPr lang="fr-BE" dirty="0" err="1"/>
              <a:t>pesterijen</a:t>
            </a:r>
            <a:r>
              <a:rPr lang="fr-BE" dirty="0"/>
              <a:t> of </a:t>
            </a:r>
            <a:r>
              <a:rPr lang="fr-BE" dirty="0" err="1"/>
              <a:t>ongewenst</a:t>
            </a:r>
            <a:r>
              <a:rPr lang="fr-BE" dirty="0"/>
              <a:t> </a:t>
            </a:r>
            <a:r>
              <a:rPr lang="fr-BE" dirty="0" err="1"/>
              <a:t>seksueel</a:t>
            </a:r>
            <a:r>
              <a:rPr lang="fr-BE" dirty="0"/>
              <a:t> </a:t>
            </a:r>
            <a:r>
              <a:rPr lang="fr-BE" dirty="0" err="1"/>
              <a:t>gedrag</a:t>
            </a:r>
            <a:endParaRPr lang="fr-BE" dirty="0"/>
          </a:p>
        </p:txBody>
      </p:sp>
      <p:pic>
        <p:nvPicPr>
          <p:cNvPr id="7" name="Picture 2">
            <a:extLst>
              <a:ext uri="{FF2B5EF4-FFF2-40B4-BE49-F238E27FC236}">
                <a16:creationId xmlns:a16="http://schemas.microsoft.com/office/drawing/2014/main" id="{AA7373FC-3926-48D4-B65F-490982D768D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96616" y="1772816"/>
            <a:ext cx="6905625" cy="42719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314" name="Picture 2">
            <a:extLst>
              <a:ext uri="{FF2B5EF4-FFF2-40B4-BE49-F238E27FC236}">
                <a16:creationId xmlns:a16="http://schemas.microsoft.com/office/drawing/2014/main" id="{2B758CFF-0D89-441C-A083-2B71098CC46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1218"/>
          <a:stretch/>
        </p:blipFill>
        <p:spPr bwMode="auto">
          <a:xfrm>
            <a:off x="1208584" y="1796946"/>
            <a:ext cx="7516604" cy="4079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646185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>
            <a:extLst>
              <a:ext uri="{FF2B5EF4-FFF2-40B4-BE49-F238E27FC236}">
                <a16:creationId xmlns:a16="http://schemas.microsoft.com/office/drawing/2014/main" id="{90907A6C-8CEA-46EA-866D-CEA63503CDAA}"/>
              </a:ext>
            </a:extLst>
          </p:cNvPr>
          <p:cNvSpPr>
            <a:spLocks noGrp="1"/>
          </p:cNvSpPr>
          <p:nvPr>
            <p:ph idx="1"/>
            <p:custDataLst>
              <p:tags r:id="rId1"/>
            </p:custDataLst>
          </p:nvPr>
        </p:nvSpPr>
        <p:spPr>
          <a:xfrm>
            <a:off x="681037" y="1055158"/>
            <a:ext cx="8543925" cy="286232"/>
          </a:xfrm>
        </p:spPr>
        <p:txBody>
          <a:bodyPr/>
          <a:lstStyle/>
          <a:p>
            <a:r>
              <a:rPr lang="fr-BE" dirty="0" err="1"/>
              <a:t>Denkt</a:t>
            </a:r>
            <a:r>
              <a:rPr lang="fr-BE" dirty="0"/>
              <a:t> u </a:t>
            </a:r>
            <a:r>
              <a:rPr lang="fr-BE" dirty="0" err="1"/>
              <a:t>dat</a:t>
            </a:r>
            <a:r>
              <a:rPr lang="fr-BE" dirty="0"/>
              <a:t> het </a:t>
            </a:r>
            <a:r>
              <a:rPr lang="fr-BE" dirty="0" err="1"/>
              <a:t>recreatief</a:t>
            </a:r>
            <a:r>
              <a:rPr lang="fr-BE" dirty="0"/>
              <a:t> </a:t>
            </a:r>
            <a:r>
              <a:rPr lang="fr-BE" dirty="0" err="1"/>
              <a:t>gebruik</a:t>
            </a:r>
            <a:r>
              <a:rPr lang="fr-BE" dirty="0"/>
              <a:t> van cannabis </a:t>
            </a:r>
            <a:r>
              <a:rPr lang="fr-BE" dirty="0" err="1"/>
              <a:t>bij</a:t>
            </a:r>
            <a:r>
              <a:rPr lang="fr-BE" dirty="0"/>
              <a:t> </a:t>
            </a:r>
            <a:r>
              <a:rPr lang="fr-BE" dirty="0" err="1"/>
              <a:t>volwassenen</a:t>
            </a:r>
            <a:r>
              <a:rPr lang="fr-BE" dirty="0"/>
              <a:t> zou </a:t>
            </a:r>
            <a:r>
              <a:rPr lang="fr-BE" dirty="0" err="1"/>
              <a:t>moeten</a:t>
            </a:r>
            <a:r>
              <a:rPr lang="fr-BE" dirty="0"/>
              <a:t> </a:t>
            </a:r>
            <a:r>
              <a:rPr lang="fr-BE" dirty="0" err="1"/>
              <a:t>worden</a:t>
            </a:r>
            <a:r>
              <a:rPr lang="fr-BE" dirty="0"/>
              <a:t> </a:t>
            </a:r>
            <a:r>
              <a:rPr lang="fr-BE" dirty="0" err="1"/>
              <a:t>gelegaliseerd</a:t>
            </a:r>
            <a:r>
              <a:rPr lang="fr-BE" dirty="0"/>
              <a:t>?</a:t>
            </a:r>
          </a:p>
        </p:txBody>
      </p:sp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1B5C7482-7FBE-4269-B471-FC4888E1C72D}"/>
              </a:ext>
            </a:extLst>
          </p:cNvPr>
          <p:cNvSpPr>
            <a:spLocks noGrp="1"/>
          </p:cNvSpPr>
          <p:nvPr>
            <p:ph type="sldNum" sz="quarter" idx="4"/>
            <p:custDataLst>
              <p:tags r:id="rId2"/>
            </p:custDataLst>
          </p:nvPr>
        </p:nvSpPr>
        <p:spPr/>
        <p:txBody>
          <a:bodyPr/>
          <a:lstStyle/>
          <a:p>
            <a:pPr algn="r"/>
            <a:fld id="{0CC68960-ECC6-46D1-A1C5-FEF8F386CB3C}" type="slidenum">
              <a:rPr lang="en-GB" smtClean="0"/>
              <a:pPr algn="r"/>
              <a:t>8</a:t>
            </a:fld>
            <a:endParaRPr lang="en-GB" dirty="0"/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835C1323-80BF-4BBA-9661-476E83062DF0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722229" y="77641"/>
            <a:ext cx="7452507" cy="810204"/>
          </a:xfrm>
          <a:prstGeom prst="rect">
            <a:avLst/>
          </a:prstGeom>
          <a:ln>
            <a:noFill/>
          </a:ln>
        </p:spPr>
        <p:txBody>
          <a:bodyPr vert="horz" wrap="square" lIns="91440" tIns="72000" rIns="91440" bIns="72000" rtlCol="0" anchor="ctr">
            <a:spAutoFit/>
          </a:bodyPr>
          <a:lstStyle>
            <a:lvl1pPr marL="358775" indent="-358775"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400" b="1" kern="1200" baseline="0">
                <a:solidFill>
                  <a:srgbClr val="44535E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 marL="457200" indent="-457200">
              <a:buFont typeface="+mj-lt"/>
              <a:buAutoNum type="arabicPeriod" startAt="3"/>
            </a:pPr>
            <a:r>
              <a:rPr lang="fr-BE" dirty="0" err="1"/>
              <a:t>Recreatief</a:t>
            </a:r>
            <a:r>
              <a:rPr lang="fr-BE" dirty="0"/>
              <a:t> </a:t>
            </a:r>
            <a:r>
              <a:rPr lang="fr-BE" dirty="0" err="1"/>
              <a:t>gebruik</a:t>
            </a:r>
            <a:r>
              <a:rPr lang="fr-BE" dirty="0"/>
              <a:t> van cannabis </a:t>
            </a:r>
            <a:r>
              <a:rPr lang="fr-BE" dirty="0" err="1"/>
              <a:t>bij</a:t>
            </a:r>
            <a:r>
              <a:rPr lang="fr-BE" dirty="0"/>
              <a:t> </a:t>
            </a:r>
            <a:r>
              <a:rPr lang="fr-BE" dirty="0" err="1"/>
              <a:t>volwassenen</a:t>
            </a:r>
            <a:endParaRPr lang="fr-BE" dirty="0"/>
          </a:p>
        </p:txBody>
      </p:sp>
      <p:pic>
        <p:nvPicPr>
          <p:cNvPr id="11266" name="Picture 2">
            <a:extLst>
              <a:ext uri="{FF2B5EF4-FFF2-40B4-BE49-F238E27FC236}">
                <a16:creationId xmlns:a16="http://schemas.microsoft.com/office/drawing/2014/main" id="{B829F708-1981-49A8-977E-C66EF13BC63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00186" y="1749325"/>
            <a:ext cx="6905625" cy="42719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4">
            <a:extLst>
              <a:ext uri="{FF2B5EF4-FFF2-40B4-BE49-F238E27FC236}">
                <a16:creationId xmlns:a16="http://schemas.microsoft.com/office/drawing/2014/main" id="{AB6D1D63-6DDB-4DEB-98AE-9AA7A3C6B1C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0846" t="2878" r="38100" b="91195"/>
          <a:stretch/>
        </p:blipFill>
        <p:spPr bwMode="auto">
          <a:xfrm>
            <a:off x="4126408" y="1916832"/>
            <a:ext cx="1656184" cy="2880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5494064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>
            <a:extLst>
              <a:ext uri="{FF2B5EF4-FFF2-40B4-BE49-F238E27FC236}">
                <a16:creationId xmlns:a16="http://schemas.microsoft.com/office/drawing/2014/main" id="{90907A6C-8CEA-46EA-866D-CEA63503CDAA}"/>
              </a:ext>
            </a:extLst>
          </p:cNvPr>
          <p:cNvSpPr>
            <a:spLocks noGrp="1"/>
          </p:cNvSpPr>
          <p:nvPr>
            <p:ph idx="1"/>
            <p:custDataLst>
              <p:tags r:id="rId1"/>
            </p:custDataLst>
          </p:nvPr>
        </p:nvSpPr>
        <p:spPr>
          <a:xfrm>
            <a:off x="681037" y="1055158"/>
            <a:ext cx="8543925" cy="286232"/>
          </a:xfrm>
        </p:spPr>
        <p:txBody>
          <a:bodyPr/>
          <a:lstStyle/>
          <a:p>
            <a:r>
              <a:rPr lang="fr-BE" dirty="0" err="1"/>
              <a:t>Denkt</a:t>
            </a:r>
            <a:r>
              <a:rPr lang="fr-BE" dirty="0"/>
              <a:t> u </a:t>
            </a:r>
            <a:r>
              <a:rPr lang="fr-BE" dirty="0" err="1"/>
              <a:t>dat</a:t>
            </a:r>
            <a:r>
              <a:rPr lang="fr-BE" dirty="0"/>
              <a:t> het </a:t>
            </a:r>
            <a:r>
              <a:rPr lang="fr-BE" dirty="0" err="1"/>
              <a:t>recreatief</a:t>
            </a:r>
            <a:r>
              <a:rPr lang="fr-BE" dirty="0"/>
              <a:t> </a:t>
            </a:r>
            <a:r>
              <a:rPr lang="fr-BE" dirty="0" err="1"/>
              <a:t>gebruik</a:t>
            </a:r>
            <a:r>
              <a:rPr lang="fr-BE" dirty="0"/>
              <a:t> van cannabis </a:t>
            </a:r>
            <a:r>
              <a:rPr lang="fr-BE" dirty="0" err="1"/>
              <a:t>bij</a:t>
            </a:r>
            <a:r>
              <a:rPr lang="fr-BE" dirty="0"/>
              <a:t> </a:t>
            </a:r>
            <a:r>
              <a:rPr lang="fr-BE" dirty="0" err="1"/>
              <a:t>volwassenen</a:t>
            </a:r>
            <a:r>
              <a:rPr lang="fr-BE" dirty="0"/>
              <a:t> zou </a:t>
            </a:r>
            <a:r>
              <a:rPr lang="fr-BE" dirty="0" err="1"/>
              <a:t>moeten</a:t>
            </a:r>
            <a:r>
              <a:rPr lang="fr-BE" dirty="0"/>
              <a:t> </a:t>
            </a:r>
            <a:r>
              <a:rPr lang="fr-BE" dirty="0" err="1"/>
              <a:t>worden</a:t>
            </a:r>
            <a:r>
              <a:rPr lang="fr-BE" dirty="0"/>
              <a:t> </a:t>
            </a:r>
            <a:r>
              <a:rPr lang="fr-BE" dirty="0" err="1"/>
              <a:t>gelegaliseerd</a:t>
            </a:r>
            <a:r>
              <a:rPr lang="fr-BE" dirty="0"/>
              <a:t>?</a:t>
            </a:r>
          </a:p>
        </p:txBody>
      </p:sp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1B5C7482-7FBE-4269-B471-FC4888E1C72D}"/>
              </a:ext>
            </a:extLst>
          </p:cNvPr>
          <p:cNvSpPr>
            <a:spLocks noGrp="1"/>
          </p:cNvSpPr>
          <p:nvPr>
            <p:ph type="sldNum" sz="quarter" idx="4"/>
            <p:custDataLst>
              <p:tags r:id="rId2"/>
            </p:custDataLst>
          </p:nvPr>
        </p:nvSpPr>
        <p:spPr/>
        <p:txBody>
          <a:bodyPr/>
          <a:lstStyle/>
          <a:p>
            <a:pPr algn="r"/>
            <a:fld id="{0CC68960-ECC6-46D1-A1C5-FEF8F386CB3C}" type="slidenum">
              <a:rPr lang="en-GB" smtClean="0"/>
              <a:pPr algn="r"/>
              <a:t>9</a:t>
            </a:fld>
            <a:endParaRPr lang="en-GB" dirty="0"/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835C1323-80BF-4BBA-9661-476E83062DF0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722229" y="77641"/>
            <a:ext cx="7452507" cy="810204"/>
          </a:xfrm>
          <a:prstGeom prst="rect">
            <a:avLst/>
          </a:prstGeom>
          <a:ln>
            <a:noFill/>
          </a:ln>
        </p:spPr>
        <p:txBody>
          <a:bodyPr vert="horz" wrap="square" lIns="91440" tIns="72000" rIns="91440" bIns="72000" rtlCol="0" anchor="ctr">
            <a:spAutoFit/>
          </a:bodyPr>
          <a:lstStyle>
            <a:lvl1pPr marL="358775" indent="-358775"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400" b="1" kern="1200" baseline="0">
                <a:solidFill>
                  <a:srgbClr val="44535E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 marL="457200" indent="-457200">
              <a:buFont typeface="+mj-lt"/>
              <a:buAutoNum type="arabicPeriod" startAt="3"/>
            </a:pPr>
            <a:r>
              <a:rPr lang="fr-BE" dirty="0" err="1"/>
              <a:t>Recreatief</a:t>
            </a:r>
            <a:r>
              <a:rPr lang="fr-BE" dirty="0"/>
              <a:t> </a:t>
            </a:r>
            <a:r>
              <a:rPr lang="fr-BE" dirty="0" err="1"/>
              <a:t>gebruik</a:t>
            </a:r>
            <a:r>
              <a:rPr lang="fr-BE" dirty="0"/>
              <a:t> van cannabis </a:t>
            </a:r>
            <a:r>
              <a:rPr lang="fr-BE" dirty="0" err="1"/>
              <a:t>bij</a:t>
            </a:r>
            <a:r>
              <a:rPr lang="fr-BE" dirty="0"/>
              <a:t> </a:t>
            </a:r>
            <a:r>
              <a:rPr lang="fr-BE" dirty="0" err="1"/>
              <a:t>volwassenen</a:t>
            </a:r>
            <a:endParaRPr lang="fr-BE" dirty="0"/>
          </a:p>
        </p:txBody>
      </p:sp>
      <p:sp>
        <p:nvSpPr>
          <p:cNvPr id="4" name="Rectangle : coins arrondis 3">
            <a:extLst>
              <a:ext uri="{FF2B5EF4-FFF2-40B4-BE49-F238E27FC236}">
                <a16:creationId xmlns:a16="http://schemas.microsoft.com/office/drawing/2014/main" id="{0A1DB723-29A4-4756-8F5B-DD07F25B17B8}"/>
              </a:ext>
            </a:extLst>
          </p:cNvPr>
          <p:cNvSpPr/>
          <p:nvPr/>
        </p:nvSpPr>
        <p:spPr>
          <a:xfrm>
            <a:off x="5385048" y="1700213"/>
            <a:ext cx="3888432" cy="4609107"/>
          </a:xfrm>
          <a:prstGeom prst="round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7" name="Rectangle : coins arrondis 6">
            <a:extLst>
              <a:ext uri="{FF2B5EF4-FFF2-40B4-BE49-F238E27FC236}">
                <a16:creationId xmlns:a16="http://schemas.microsoft.com/office/drawing/2014/main" id="{809D79D9-EE3C-4A0C-920F-6EC9F92F7246}"/>
              </a:ext>
            </a:extLst>
          </p:cNvPr>
          <p:cNvSpPr/>
          <p:nvPr/>
        </p:nvSpPr>
        <p:spPr>
          <a:xfrm>
            <a:off x="632521" y="1700213"/>
            <a:ext cx="3888432" cy="4609107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4487790C-CCA6-42CB-9050-11EA32B6679E}"/>
              </a:ext>
            </a:extLst>
          </p:cNvPr>
          <p:cNvSpPr txBox="1"/>
          <p:nvPr/>
        </p:nvSpPr>
        <p:spPr>
          <a:xfrm>
            <a:off x="6705500" y="1556792"/>
            <a:ext cx="1271836" cy="307777"/>
          </a:xfrm>
          <a:prstGeom prst="rect">
            <a:avLst/>
          </a:prstGeom>
          <a:solidFill>
            <a:schemeClr val="bg1"/>
          </a:solidFill>
          <a:ln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BE" sz="1400" dirty="0" err="1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</a:t>
            </a:r>
            <a:r>
              <a:rPr lang="fr-BE" sz="1400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(31%)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07CB8B94-0A2D-4F26-8541-1F77A9E596B1}"/>
              </a:ext>
            </a:extLst>
          </p:cNvPr>
          <p:cNvSpPr txBox="1"/>
          <p:nvPr/>
        </p:nvSpPr>
        <p:spPr>
          <a:xfrm>
            <a:off x="5529064" y="1988840"/>
            <a:ext cx="3672408" cy="40164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Clr>
                <a:schemeClr val="bg1">
                  <a:lumMod val="50000"/>
                </a:schemeClr>
              </a:buClr>
              <a:buFont typeface="Wingdings" panose="05000000000000000000" pitchFamily="2" charset="2"/>
              <a:buChar char="ü"/>
            </a:pPr>
            <a:r>
              <a:rPr lang="nl-NL" sz="1500" dirty="0">
                <a:latin typeface="Arial" panose="020B0604020202020204" pitchFamily="34" charset="0"/>
                <a:cs typeface="Arial" panose="020B0604020202020204" pitchFamily="34" charset="0"/>
              </a:rPr>
              <a:t>Het gaat om de legalisatie van een de facto situatie (≈30%).</a:t>
            </a:r>
          </a:p>
          <a:p>
            <a:pPr marL="285750" indent="-285750">
              <a:buClr>
                <a:schemeClr val="bg1">
                  <a:lumMod val="50000"/>
                </a:schemeClr>
              </a:buClr>
              <a:buFont typeface="Wingdings" panose="05000000000000000000" pitchFamily="2" charset="2"/>
              <a:buChar char="ü"/>
            </a:pPr>
            <a:r>
              <a:rPr lang="nl-NL" sz="1500" dirty="0">
                <a:latin typeface="Arial" panose="020B0604020202020204" pitchFamily="34" charset="0"/>
                <a:cs typeface="Arial" panose="020B0604020202020204" pitchFamily="34" charset="0"/>
              </a:rPr>
              <a:t>Dit zou de kwaliteitscontrole van cannabis mogelijk maken (≈15%)</a:t>
            </a:r>
          </a:p>
          <a:p>
            <a:pPr marL="285750" indent="-285750">
              <a:buClr>
                <a:schemeClr val="bg1">
                  <a:lumMod val="50000"/>
                </a:schemeClr>
              </a:buClr>
              <a:buFont typeface="Wingdings" panose="05000000000000000000" pitchFamily="2" charset="2"/>
              <a:buChar char="ü"/>
            </a:pPr>
            <a:r>
              <a:rPr lang="nl-NL" sz="1500" dirty="0">
                <a:latin typeface="Arial" panose="020B0604020202020204" pitchFamily="34" charset="0"/>
                <a:cs typeface="Arial" panose="020B0604020202020204" pitchFamily="34" charset="0"/>
              </a:rPr>
              <a:t>Dit zou de criminaliteit verminderen (≈15%)</a:t>
            </a:r>
          </a:p>
          <a:p>
            <a:pPr marL="285750" indent="-285750">
              <a:buClr>
                <a:schemeClr val="bg1">
                  <a:lumMod val="50000"/>
                </a:schemeClr>
              </a:buClr>
              <a:buFont typeface="Wingdings" panose="05000000000000000000" pitchFamily="2" charset="2"/>
              <a:buChar char="ü"/>
            </a:pPr>
            <a:r>
              <a:rPr lang="nl-NL" sz="1500" dirty="0">
                <a:latin typeface="Arial" panose="020B0604020202020204" pitchFamily="34" charset="0"/>
                <a:cs typeface="Arial" panose="020B0604020202020204" pitchFamily="34" charset="0"/>
              </a:rPr>
              <a:t>Drugs zijn minder schadelijk dan alcohol en tabak (≈15%)</a:t>
            </a:r>
          </a:p>
          <a:p>
            <a:pPr marL="285750" indent="-285750">
              <a:buClr>
                <a:schemeClr val="bg1">
                  <a:lumMod val="50000"/>
                </a:schemeClr>
              </a:buClr>
              <a:buFont typeface="Wingdings" panose="05000000000000000000" pitchFamily="2" charset="2"/>
              <a:buChar char="ü"/>
            </a:pPr>
            <a:r>
              <a:rPr lang="nl-NL" sz="1500" dirty="0">
                <a:latin typeface="Arial" panose="020B0604020202020204" pitchFamily="34" charset="0"/>
                <a:cs typeface="Arial" panose="020B0604020202020204" pitchFamily="34" charset="0"/>
              </a:rPr>
              <a:t>Dit zou belangrijke beschouwingen impliceren voordat er wetgeving wordt gemaakt (≈10%)</a:t>
            </a:r>
          </a:p>
          <a:p>
            <a:pPr marL="285750" indent="-285750">
              <a:buClr>
                <a:schemeClr val="bg1">
                  <a:lumMod val="50000"/>
                </a:schemeClr>
              </a:buClr>
              <a:buFont typeface="Wingdings" panose="05000000000000000000" pitchFamily="2" charset="2"/>
              <a:buChar char="ü"/>
            </a:pPr>
            <a:r>
              <a:rPr lang="nl-NL" sz="1500" dirty="0">
                <a:latin typeface="Arial" panose="020B0604020202020204" pitchFamily="34" charset="0"/>
                <a:cs typeface="Arial" panose="020B0604020202020204" pitchFamily="34" charset="0"/>
              </a:rPr>
              <a:t>De risico's van verslaving moeten zorgvuldig worden uitgelegd (≈10%).</a:t>
            </a:r>
          </a:p>
          <a:p>
            <a:pPr marL="285750" indent="-285750">
              <a:buClr>
                <a:schemeClr val="bg1">
                  <a:lumMod val="50000"/>
                </a:schemeClr>
              </a:buClr>
              <a:buFont typeface="Wingdings" panose="05000000000000000000" pitchFamily="2" charset="2"/>
              <a:buChar char="ü"/>
            </a:pPr>
            <a:r>
              <a:rPr lang="nl-NL" sz="1500" dirty="0">
                <a:latin typeface="Arial" panose="020B0604020202020204" pitchFamily="34" charset="0"/>
                <a:cs typeface="Arial" panose="020B0604020202020204" pitchFamily="34" charset="0"/>
              </a:rPr>
              <a:t>Patiënten moeten vooraf worden geregistreerd (≈10%)</a:t>
            </a:r>
          </a:p>
          <a:p>
            <a:pPr marL="285750" indent="-285750">
              <a:buClr>
                <a:schemeClr val="bg1">
                  <a:lumMod val="50000"/>
                </a:schemeClr>
              </a:buClr>
              <a:buFont typeface="Wingdings" panose="05000000000000000000" pitchFamily="2" charset="2"/>
              <a:buChar char="ü"/>
            </a:pPr>
            <a:r>
              <a:rPr lang="nl-NL" sz="1500" dirty="0">
                <a:latin typeface="Arial" panose="020B0604020202020204" pitchFamily="34" charset="0"/>
                <a:cs typeface="Arial" panose="020B0604020202020204" pitchFamily="34" charset="0"/>
              </a:rPr>
              <a:t>Iedereen is verantwoordelijk voor zijn eigen gezondheid (≈5%)</a:t>
            </a:r>
            <a:endParaRPr lang="fr-BE" sz="15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id="{446323D7-B10E-4233-A86A-82E623B425D6}"/>
              </a:ext>
            </a:extLst>
          </p:cNvPr>
          <p:cNvSpPr txBox="1"/>
          <p:nvPr/>
        </p:nvSpPr>
        <p:spPr>
          <a:xfrm>
            <a:off x="776536" y="1988840"/>
            <a:ext cx="3672408" cy="1708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Clr>
                <a:schemeClr val="bg1">
                  <a:lumMod val="50000"/>
                </a:schemeClr>
              </a:buClr>
              <a:buFont typeface="Wingdings" panose="05000000000000000000" pitchFamily="2" charset="2"/>
              <a:buChar char="ü"/>
            </a:pPr>
            <a:r>
              <a:rPr lang="nl-NL" sz="1500" dirty="0">
                <a:latin typeface="Arial" panose="020B0604020202020204" pitchFamily="34" charset="0"/>
                <a:cs typeface="Arial" panose="020B0604020202020204" pitchFamily="34" charset="0"/>
              </a:rPr>
              <a:t>Drugs zijn schadelijk en gevaarlijk voor de gezondheid (≈70%)</a:t>
            </a:r>
          </a:p>
          <a:p>
            <a:pPr marL="285750" indent="-285750">
              <a:buClr>
                <a:schemeClr val="bg1">
                  <a:lumMod val="50000"/>
                </a:schemeClr>
              </a:buClr>
              <a:buFont typeface="Wingdings" panose="05000000000000000000" pitchFamily="2" charset="2"/>
              <a:buChar char="ü"/>
            </a:pPr>
            <a:r>
              <a:rPr lang="nl-NL" sz="1500" dirty="0">
                <a:latin typeface="Arial" panose="020B0604020202020204" pitchFamily="34" charset="0"/>
                <a:cs typeface="Arial" panose="020B0604020202020204" pitchFamily="34" charset="0"/>
              </a:rPr>
              <a:t>Dit opent de deur naar de legalisatie van andere drugs (≈10%).</a:t>
            </a:r>
          </a:p>
          <a:p>
            <a:pPr marL="285750" indent="-285750">
              <a:buClr>
                <a:schemeClr val="bg1">
                  <a:lumMod val="50000"/>
                </a:schemeClr>
              </a:buClr>
              <a:buFont typeface="Wingdings" panose="05000000000000000000" pitchFamily="2" charset="2"/>
              <a:buChar char="ü"/>
            </a:pPr>
            <a:r>
              <a:rPr lang="nl-NL" sz="1500" dirty="0">
                <a:latin typeface="Arial" panose="020B0604020202020204" pitchFamily="34" charset="0"/>
                <a:cs typeface="Arial" panose="020B0604020202020204" pitchFamily="34" charset="0"/>
              </a:rPr>
              <a:t>De risico's van verslavingen zullen moeten worden toegelicht (≈5%)</a:t>
            </a:r>
          </a:p>
          <a:p>
            <a:pPr marL="285750" indent="-285750">
              <a:buClr>
                <a:schemeClr val="bg1">
                  <a:lumMod val="50000"/>
                </a:schemeClr>
              </a:buClr>
              <a:buFont typeface="Wingdings" panose="05000000000000000000" pitchFamily="2" charset="2"/>
              <a:buChar char="ü"/>
            </a:pPr>
            <a:r>
              <a:rPr lang="nl-NL" sz="1500" dirty="0">
                <a:latin typeface="Arial" panose="020B0604020202020204" pitchFamily="34" charset="0"/>
                <a:cs typeface="Arial" panose="020B0604020202020204" pitchFamily="34" charset="0"/>
              </a:rPr>
              <a:t>…</a:t>
            </a:r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6BDB2D1F-E6F5-40AF-B8CE-21826894894C}"/>
              </a:ext>
            </a:extLst>
          </p:cNvPr>
          <p:cNvSpPr txBox="1"/>
          <p:nvPr/>
        </p:nvSpPr>
        <p:spPr>
          <a:xfrm>
            <a:off x="1952972" y="1559250"/>
            <a:ext cx="1271836" cy="307777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BE" sz="14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Neen</a:t>
            </a:r>
            <a:r>
              <a:rPr lang="fr-BE" sz="1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(69%)</a:t>
            </a:r>
          </a:p>
        </p:txBody>
      </p:sp>
    </p:spTree>
    <p:extLst>
      <p:ext uri="{BB962C8B-B14F-4D97-AF65-F5344CB8AC3E}">
        <p14:creationId xmlns:p14="http://schemas.microsoft.com/office/powerpoint/2010/main" val="4278685771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>
          <a:defRPr sz="1400" dirty="0">
            <a:latin typeface="Arial" panose="020B0604020202020204" pitchFamily="34" charset="0"/>
            <a:cs typeface="Arial" panose="020B0604020202020204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2467</TotalTime>
  <Words>623</Words>
  <Application>Microsoft Office PowerPoint</Application>
  <PresentationFormat>A4 Paper (210x297 mm)</PresentationFormat>
  <Paragraphs>81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Wingdings</vt:lpstr>
      <vt:lpstr>Thème Office</vt:lpstr>
      <vt:lpstr>Survey over ethiek in de medische context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Geoffroy Comhaire</dc:creator>
  <cp:lastModifiedBy>Verschelde, Sabine</cp:lastModifiedBy>
  <cp:revision>2305</cp:revision>
  <cp:lastPrinted>2019-11-13T09:45:40Z</cp:lastPrinted>
  <dcterms:created xsi:type="dcterms:W3CDTF">2013-06-24T08:38:09Z</dcterms:created>
  <dcterms:modified xsi:type="dcterms:W3CDTF">2020-06-05T13:01:46Z</dcterms:modified>
</cp:coreProperties>
</file>